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23"/>
  </p:notesMasterIdLst>
  <p:handoutMasterIdLst>
    <p:handoutMasterId r:id="rId24"/>
  </p:handoutMasterIdLst>
  <p:sldIdLst>
    <p:sldId id="376" r:id="rId2"/>
    <p:sldId id="686" r:id="rId3"/>
    <p:sldId id="680" r:id="rId4"/>
    <p:sldId id="690" r:id="rId5"/>
    <p:sldId id="675" r:id="rId6"/>
    <p:sldId id="682" r:id="rId7"/>
    <p:sldId id="700" r:id="rId8"/>
    <p:sldId id="673" r:id="rId9"/>
    <p:sldId id="703" r:id="rId10"/>
    <p:sldId id="697" r:id="rId11"/>
    <p:sldId id="698" r:id="rId12"/>
    <p:sldId id="693" r:id="rId13"/>
    <p:sldId id="696" r:id="rId14"/>
    <p:sldId id="694" r:id="rId15"/>
    <p:sldId id="695" r:id="rId16"/>
    <p:sldId id="699" r:id="rId17"/>
    <p:sldId id="701" r:id="rId18"/>
    <p:sldId id="704" r:id="rId19"/>
    <p:sldId id="705" r:id="rId20"/>
    <p:sldId id="706" r:id="rId21"/>
    <p:sldId id="572" r:id="rId22"/>
  </p:sldIdLst>
  <p:sldSz cx="9144000" cy="6858000" type="screen4x3"/>
  <p:notesSz cx="6858000" cy="9199563"/>
  <p:defaultTextStyle>
    <a:defPPr>
      <a:defRPr lang="en-US"/>
    </a:defPPr>
    <a:lvl1pPr algn="l" rtl="0" eaLnBrk="0" fontAlgn="base" hangingPunct="0">
      <a:spcBef>
        <a:spcPct val="50000"/>
      </a:spcBef>
      <a:spcAft>
        <a:spcPct val="0"/>
      </a:spcAft>
      <a:defRPr sz="4000" b="1" kern="1200">
        <a:solidFill>
          <a:schemeClr val="bg2"/>
        </a:solidFill>
        <a:latin typeface="Arial" charset="0"/>
        <a:ea typeface="ＭＳ Ｐゴシック" charset="0"/>
        <a:cs typeface="Arial" charset="0"/>
      </a:defRPr>
    </a:lvl1pPr>
    <a:lvl2pPr marL="457200" algn="l" rtl="0" eaLnBrk="0" fontAlgn="base" hangingPunct="0">
      <a:spcBef>
        <a:spcPct val="50000"/>
      </a:spcBef>
      <a:spcAft>
        <a:spcPct val="0"/>
      </a:spcAft>
      <a:defRPr sz="4000" b="1" kern="1200">
        <a:solidFill>
          <a:schemeClr val="bg2"/>
        </a:solidFill>
        <a:latin typeface="Arial" charset="0"/>
        <a:ea typeface="ＭＳ Ｐゴシック" charset="0"/>
        <a:cs typeface="Arial" charset="0"/>
      </a:defRPr>
    </a:lvl2pPr>
    <a:lvl3pPr marL="914400" algn="l" rtl="0" eaLnBrk="0" fontAlgn="base" hangingPunct="0">
      <a:spcBef>
        <a:spcPct val="50000"/>
      </a:spcBef>
      <a:spcAft>
        <a:spcPct val="0"/>
      </a:spcAft>
      <a:defRPr sz="4000" b="1" kern="1200">
        <a:solidFill>
          <a:schemeClr val="bg2"/>
        </a:solidFill>
        <a:latin typeface="Arial" charset="0"/>
        <a:ea typeface="ＭＳ Ｐゴシック" charset="0"/>
        <a:cs typeface="Arial" charset="0"/>
      </a:defRPr>
    </a:lvl3pPr>
    <a:lvl4pPr marL="1371600" algn="l" rtl="0" eaLnBrk="0" fontAlgn="base" hangingPunct="0">
      <a:spcBef>
        <a:spcPct val="50000"/>
      </a:spcBef>
      <a:spcAft>
        <a:spcPct val="0"/>
      </a:spcAft>
      <a:defRPr sz="4000" b="1" kern="1200">
        <a:solidFill>
          <a:schemeClr val="bg2"/>
        </a:solidFill>
        <a:latin typeface="Arial" charset="0"/>
        <a:ea typeface="ＭＳ Ｐゴシック" charset="0"/>
        <a:cs typeface="Arial" charset="0"/>
      </a:defRPr>
    </a:lvl4pPr>
    <a:lvl5pPr marL="1828800" algn="l" rtl="0" eaLnBrk="0" fontAlgn="base" hangingPunct="0">
      <a:spcBef>
        <a:spcPct val="50000"/>
      </a:spcBef>
      <a:spcAft>
        <a:spcPct val="0"/>
      </a:spcAft>
      <a:defRPr sz="4000" b="1" kern="1200">
        <a:solidFill>
          <a:schemeClr val="bg2"/>
        </a:solidFill>
        <a:latin typeface="Arial" charset="0"/>
        <a:ea typeface="ＭＳ Ｐゴシック" charset="0"/>
        <a:cs typeface="Arial" charset="0"/>
      </a:defRPr>
    </a:lvl5pPr>
    <a:lvl6pPr marL="2286000" algn="l" defTabSz="457200" rtl="0" eaLnBrk="1" latinLnBrk="0" hangingPunct="1">
      <a:defRPr sz="4000" b="1" kern="1200">
        <a:solidFill>
          <a:schemeClr val="bg2"/>
        </a:solidFill>
        <a:latin typeface="Arial" charset="0"/>
        <a:ea typeface="ＭＳ Ｐゴシック" charset="0"/>
        <a:cs typeface="Arial" charset="0"/>
      </a:defRPr>
    </a:lvl6pPr>
    <a:lvl7pPr marL="2743200" algn="l" defTabSz="457200" rtl="0" eaLnBrk="1" latinLnBrk="0" hangingPunct="1">
      <a:defRPr sz="4000" b="1" kern="1200">
        <a:solidFill>
          <a:schemeClr val="bg2"/>
        </a:solidFill>
        <a:latin typeface="Arial" charset="0"/>
        <a:ea typeface="ＭＳ Ｐゴシック" charset="0"/>
        <a:cs typeface="Arial" charset="0"/>
      </a:defRPr>
    </a:lvl7pPr>
    <a:lvl8pPr marL="3200400" algn="l" defTabSz="457200" rtl="0" eaLnBrk="1" latinLnBrk="0" hangingPunct="1">
      <a:defRPr sz="4000" b="1" kern="1200">
        <a:solidFill>
          <a:schemeClr val="bg2"/>
        </a:solidFill>
        <a:latin typeface="Arial" charset="0"/>
        <a:ea typeface="ＭＳ Ｐゴシック" charset="0"/>
        <a:cs typeface="Arial" charset="0"/>
      </a:defRPr>
    </a:lvl8pPr>
    <a:lvl9pPr marL="3657600" algn="l" defTabSz="457200" rtl="0" eaLnBrk="1" latinLnBrk="0" hangingPunct="1">
      <a:defRPr sz="4000" b="1" kern="1200">
        <a:solidFill>
          <a:schemeClr val="bg2"/>
        </a:solidFill>
        <a:latin typeface="Arial"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CCFF3B"/>
    <a:srgbClr val="FF9900"/>
    <a:srgbClr val="FF6600"/>
    <a:srgbClr val="B07D3A"/>
    <a:srgbClr val="A17335"/>
    <a:srgbClr val="00FF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p:scale>
          <a:sx n="100" d="100"/>
          <a:sy n="100" d="100"/>
        </p:scale>
        <p:origin x="72" y="12"/>
      </p:cViewPr>
      <p:guideLst>
        <p:guide orient="horz" pos="2160"/>
        <p:guide pos="2880"/>
      </p:guideLst>
    </p:cSldViewPr>
  </p:slideViewPr>
  <p:outlineViewPr>
    <p:cViewPr>
      <p:scale>
        <a:sx n="25" d="100"/>
        <a:sy n="25" d="100"/>
      </p:scale>
      <p:origin x="0" y="768"/>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3170" name="Rectangle 2"/>
          <p:cNvSpPr>
            <a:spLocks noGrp="1" noChangeArrowheads="1"/>
          </p:cNvSpPr>
          <p:nvPr>
            <p:ph type="hdr" sz="quarter"/>
          </p:nvPr>
        </p:nvSpPr>
        <p:spPr bwMode="auto">
          <a:xfrm>
            <a:off x="0" y="0"/>
            <a:ext cx="2970089" cy="460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eaLnBrk="1" hangingPunct="1">
              <a:spcBef>
                <a:spcPct val="0"/>
              </a:spcBef>
              <a:defRPr sz="1200" b="0">
                <a:solidFill>
                  <a:schemeClr val="tx1"/>
                </a:solidFill>
                <a:ea typeface="+mn-ea"/>
              </a:defRPr>
            </a:lvl1pPr>
          </a:lstStyle>
          <a:p>
            <a:pPr>
              <a:defRPr/>
            </a:pPr>
            <a:endParaRPr lang="en-US"/>
          </a:p>
        </p:txBody>
      </p:sp>
      <p:sp>
        <p:nvSpPr>
          <p:cNvPr id="263171" name="Rectangle 3"/>
          <p:cNvSpPr>
            <a:spLocks noGrp="1" noChangeArrowheads="1"/>
          </p:cNvSpPr>
          <p:nvPr>
            <p:ph type="dt" sz="quarter" idx="1"/>
          </p:nvPr>
        </p:nvSpPr>
        <p:spPr bwMode="auto">
          <a:xfrm>
            <a:off x="3886307" y="0"/>
            <a:ext cx="2970089" cy="460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algn="r" eaLnBrk="1" hangingPunct="1">
              <a:spcBef>
                <a:spcPct val="0"/>
              </a:spcBef>
              <a:defRPr sz="1200" b="0">
                <a:solidFill>
                  <a:schemeClr val="tx1"/>
                </a:solidFill>
                <a:ea typeface="+mn-ea"/>
              </a:defRPr>
            </a:lvl1pPr>
          </a:lstStyle>
          <a:p>
            <a:pPr>
              <a:defRPr/>
            </a:pPr>
            <a:endParaRPr lang="en-US"/>
          </a:p>
        </p:txBody>
      </p:sp>
      <p:sp>
        <p:nvSpPr>
          <p:cNvPr id="263172" name="Rectangle 4"/>
          <p:cNvSpPr>
            <a:spLocks noGrp="1" noChangeArrowheads="1"/>
          </p:cNvSpPr>
          <p:nvPr>
            <p:ph type="ftr" sz="quarter" idx="2"/>
          </p:nvPr>
        </p:nvSpPr>
        <p:spPr bwMode="auto">
          <a:xfrm>
            <a:off x="0" y="8737288"/>
            <a:ext cx="2970089" cy="460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eaLnBrk="1" hangingPunct="1">
              <a:spcBef>
                <a:spcPct val="0"/>
              </a:spcBef>
              <a:defRPr sz="1200" b="0">
                <a:solidFill>
                  <a:schemeClr val="tx1"/>
                </a:solidFill>
                <a:ea typeface="+mn-ea"/>
              </a:defRPr>
            </a:lvl1pPr>
          </a:lstStyle>
          <a:p>
            <a:pPr>
              <a:defRPr/>
            </a:pPr>
            <a:endParaRPr lang="en-US"/>
          </a:p>
        </p:txBody>
      </p:sp>
      <p:sp>
        <p:nvSpPr>
          <p:cNvPr id="263173" name="Rectangle 5"/>
          <p:cNvSpPr>
            <a:spLocks noGrp="1" noChangeArrowheads="1"/>
          </p:cNvSpPr>
          <p:nvPr>
            <p:ph type="sldNum" sz="quarter" idx="3"/>
          </p:nvPr>
        </p:nvSpPr>
        <p:spPr bwMode="auto">
          <a:xfrm>
            <a:off x="3886307" y="8737288"/>
            <a:ext cx="2970089" cy="460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algn="r" eaLnBrk="1" hangingPunct="1">
              <a:spcBef>
                <a:spcPct val="0"/>
              </a:spcBef>
              <a:defRPr sz="1200" b="0">
                <a:solidFill>
                  <a:schemeClr val="tx1"/>
                </a:solidFill>
              </a:defRPr>
            </a:lvl1pPr>
          </a:lstStyle>
          <a:p>
            <a:fld id="{C0320B9E-A81F-5144-A5F4-0B24AA1BC613}" type="slidenum">
              <a:rPr lang="en-US"/>
              <a:pPr/>
              <a:t>‹#›</a:t>
            </a:fld>
            <a:endParaRPr lang="en-US"/>
          </a:p>
        </p:txBody>
      </p:sp>
    </p:spTree>
    <p:extLst>
      <p:ext uri="{BB962C8B-B14F-4D97-AF65-F5344CB8AC3E}">
        <p14:creationId xmlns:p14="http://schemas.microsoft.com/office/powerpoint/2010/main" val="3240797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0089" cy="460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eaLnBrk="1" hangingPunct="1">
              <a:spcBef>
                <a:spcPct val="0"/>
              </a:spcBef>
              <a:defRPr sz="1200" b="0">
                <a:solidFill>
                  <a:schemeClr val="tx1"/>
                </a:solidFill>
                <a:ea typeface="+mn-ea"/>
              </a:defRPr>
            </a:lvl1pPr>
          </a:lstStyle>
          <a:p>
            <a:pPr>
              <a:defRPr/>
            </a:pPr>
            <a:endParaRPr lang="en-US"/>
          </a:p>
        </p:txBody>
      </p:sp>
      <p:sp>
        <p:nvSpPr>
          <p:cNvPr id="5123" name="Rectangle 3"/>
          <p:cNvSpPr>
            <a:spLocks noGrp="1" noChangeArrowheads="1"/>
          </p:cNvSpPr>
          <p:nvPr>
            <p:ph type="dt" idx="1"/>
          </p:nvPr>
        </p:nvSpPr>
        <p:spPr bwMode="auto">
          <a:xfrm>
            <a:off x="3886307" y="0"/>
            <a:ext cx="2970089" cy="460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algn="r" eaLnBrk="1" hangingPunct="1">
              <a:spcBef>
                <a:spcPct val="0"/>
              </a:spcBef>
              <a:defRPr sz="1200" b="0">
                <a:solidFill>
                  <a:schemeClr val="tx1"/>
                </a:solidFill>
                <a:ea typeface="+mn-ea"/>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30300" y="688975"/>
            <a:ext cx="4598988" cy="34496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xmlns="" val="1"/>
            </a:ext>
          </a:extLst>
        </p:spPr>
      </p:sp>
      <p:sp>
        <p:nvSpPr>
          <p:cNvPr id="5125" name="Rectangle 5"/>
          <p:cNvSpPr>
            <a:spLocks noGrp="1" noChangeArrowheads="1"/>
          </p:cNvSpPr>
          <p:nvPr>
            <p:ph type="body" sz="quarter" idx="3"/>
          </p:nvPr>
        </p:nvSpPr>
        <p:spPr bwMode="auto">
          <a:xfrm>
            <a:off x="685159" y="4369385"/>
            <a:ext cx="5487684" cy="4141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737288"/>
            <a:ext cx="2970089" cy="460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eaLnBrk="1" hangingPunct="1">
              <a:spcBef>
                <a:spcPct val="0"/>
              </a:spcBef>
              <a:defRPr sz="1200" b="0">
                <a:solidFill>
                  <a:schemeClr val="tx1"/>
                </a:solidFill>
                <a:ea typeface="+mn-ea"/>
              </a:defRPr>
            </a:lvl1pPr>
          </a:lstStyle>
          <a:p>
            <a:pPr>
              <a:defRPr/>
            </a:pPr>
            <a:endParaRPr lang="en-US"/>
          </a:p>
        </p:txBody>
      </p:sp>
      <p:sp>
        <p:nvSpPr>
          <p:cNvPr id="5127" name="Rectangle 7"/>
          <p:cNvSpPr>
            <a:spLocks noGrp="1" noChangeArrowheads="1"/>
          </p:cNvSpPr>
          <p:nvPr>
            <p:ph type="sldNum" sz="quarter" idx="5"/>
          </p:nvPr>
        </p:nvSpPr>
        <p:spPr bwMode="auto">
          <a:xfrm>
            <a:off x="3886307" y="8737288"/>
            <a:ext cx="2970089" cy="460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algn="r" eaLnBrk="1" hangingPunct="1">
              <a:spcBef>
                <a:spcPct val="0"/>
              </a:spcBef>
              <a:defRPr sz="1200" b="0">
                <a:solidFill>
                  <a:schemeClr val="tx1"/>
                </a:solidFill>
              </a:defRPr>
            </a:lvl1pPr>
          </a:lstStyle>
          <a:p>
            <a:fld id="{CD45091A-DA83-9B41-8140-8240509BA861}" type="slidenum">
              <a:rPr lang="en-US"/>
              <a:pPr/>
              <a:t>‹#›</a:t>
            </a:fld>
            <a:endParaRPr lang="en-US"/>
          </a:p>
        </p:txBody>
      </p:sp>
    </p:spTree>
    <p:extLst>
      <p:ext uri="{BB962C8B-B14F-4D97-AF65-F5344CB8AC3E}">
        <p14:creationId xmlns:p14="http://schemas.microsoft.com/office/powerpoint/2010/main" val="1314921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10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4763"/>
            <a:ext cx="9142412" cy="685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6035" name="Rectangle 1027"/>
          <p:cNvSpPr>
            <a:spLocks noGrp="1" noChangeArrowheads="1"/>
          </p:cNvSpPr>
          <p:nvPr>
            <p:ph type="ctrTitle"/>
          </p:nvPr>
        </p:nvSpPr>
        <p:spPr>
          <a:xfrm>
            <a:off x="3059113" y="4221163"/>
            <a:ext cx="4608512" cy="431800"/>
          </a:xfrm>
        </p:spPr>
        <p:txBody>
          <a:bodyPr/>
          <a:lstStyle>
            <a:lvl1pPr>
              <a:defRPr sz="2800"/>
            </a:lvl1pPr>
          </a:lstStyle>
          <a:p>
            <a:pPr lvl="0"/>
            <a:r>
              <a:rPr lang="en-US" noProof="0" smtClean="0"/>
              <a:t>PRESENTATION NAME</a:t>
            </a:r>
          </a:p>
        </p:txBody>
      </p:sp>
    </p:spTree>
    <p:extLst>
      <p:ext uri="{BB962C8B-B14F-4D97-AF65-F5344CB8AC3E}">
        <p14:creationId xmlns:p14="http://schemas.microsoft.com/office/powerpoint/2010/main" val="1726424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fld id="{9568558C-2BE3-5B4C-ACCC-DEFC1F20F269}" type="datetime3">
              <a:rPr lang="en-US"/>
              <a:pPr/>
              <a:t>17 August 2015</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DC17802E-5B0F-4C4C-8F49-96DF4861A9E1}" type="slidenum">
              <a:rPr lang="en-US"/>
              <a:pPr/>
              <a:t>‹#›</a:t>
            </a:fld>
            <a:endParaRPr lang="en-US"/>
          </a:p>
        </p:txBody>
      </p:sp>
    </p:spTree>
    <p:extLst>
      <p:ext uri="{BB962C8B-B14F-4D97-AF65-F5344CB8AC3E}">
        <p14:creationId xmlns:p14="http://schemas.microsoft.com/office/powerpoint/2010/main" val="1710974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26200" y="1196975"/>
            <a:ext cx="2033588" cy="511175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323850" y="1196975"/>
            <a:ext cx="5949950" cy="5111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fld id="{C622EEEC-AE3C-FD49-AAC5-97840769AC17}" type="datetime3">
              <a:rPr lang="en-US"/>
              <a:pPr/>
              <a:t>17 August 2015</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41407717-9A53-C146-8B4E-FF9C18B1C129}" type="slidenum">
              <a:rPr lang="en-US"/>
              <a:pPr/>
              <a:t>‹#›</a:t>
            </a:fld>
            <a:endParaRPr lang="en-US"/>
          </a:p>
        </p:txBody>
      </p:sp>
    </p:spTree>
    <p:extLst>
      <p:ext uri="{BB962C8B-B14F-4D97-AF65-F5344CB8AC3E}">
        <p14:creationId xmlns:p14="http://schemas.microsoft.com/office/powerpoint/2010/main" val="3032926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fld id="{25C1E08A-69EE-7D48-AF9F-9BAC2AE22A2B}" type="datetime3">
              <a:rPr lang="en-US"/>
              <a:pPr/>
              <a:t>17 August 2015</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37967EEE-7396-CC4A-9768-F93B708D835D}" type="slidenum">
              <a:rPr lang="en-US"/>
              <a:pPr/>
              <a:t>‹#›</a:t>
            </a:fld>
            <a:endParaRPr lang="en-US"/>
          </a:p>
        </p:txBody>
      </p:sp>
    </p:spTree>
    <p:extLst>
      <p:ext uri="{BB962C8B-B14F-4D97-AF65-F5344CB8AC3E}">
        <p14:creationId xmlns:p14="http://schemas.microsoft.com/office/powerpoint/2010/main" val="2127372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fld id="{CA2E3D03-983B-5C44-8CF4-FDC3825BD307}" type="datetime3">
              <a:rPr lang="en-US"/>
              <a:pPr/>
              <a:t>17 August 2015</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5B735C7B-0806-164C-AADC-DB654924B9D1}" type="slidenum">
              <a:rPr lang="en-US"/>
              <a:pPr/>
              <a:t>‹#›</a:t>
            </a:fld>
            <a:endParaRPr lang="en-US"/>
          </a:p>
        </p:txBody>
      </p:sp>
    </p:spTree>
    <p:extLst>
      <p:ext uri="{BB962C8B-B14F-4D97-AF65-F5344CB8AC3E}">
        <p14:creationId xmlns:p14="http://schemas.microsoft.com/office/powerpoint/2010/main" val="1898317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323850" y="2276475"/>
            <a:ext cx="3919538"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395788" y="2276475"/>
            <a:ext cx="3921125"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5"/>
          <p:cNvSpPr>
            <a:spLocks noGrp="1" noChangeArrowheads="1"/>
          </p:cNvSpPr>
          <p:nvPr>
            <p:ph type="dt" sz="half" idx="10"/>
          </p:nvPr>
        </p:nvSpPr>
        <p:spPr>
          <a:ln/>
        </p:spPr>
        <p:txBody>
          <a:bodyPr/>
          <a:lstStyle>
            <a:lvl1pPr>
              <a:defRPr/>
            </a:lvl1pPr>
          </a:lstStyle>
          <a:p>
            <a:fld id="{7AA79928-D174-6E42-89FF-33ED4D9AA6E6}" type="datetime3">
              <a:rPr lang="en-US"/>
              <a:pPr/>
              <a:t>17 August 2015</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5641B7EE-D788-7B48-B3AE-8AC87AC72D4B}" type="slidenum">
              <a:rPr lang="en-US"/>
              <a:pPr/>
              <a:t>‹#›</a:t>
            </a:fld>
            <a:endParaRPr lang="en-US"/>
          </a:p>
        </p:txBody>
      </p:sp>
    </p:spTree>
    <p:extLst>
      <p:ext uri="{BB962C8B-B14F-4D97-AF65-F5344CB8AC3E}">
        <p14:creationId xmlns:p14="http://schemas.microsoft.com/office/powerpoint/2010/main" val="3648140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5"/>
          <p:cNvSpPr>
            <a:spLocks noGrp="1" noChangeArrowheads="1"/>
          </p:cNvSpPr>
          <p:nvPr>
            <p:ph type="dt" sz="half" idx="10"/>
          </p:nvPr>
        </p:nvSpPr>
        <p:spPr>
          <a:ln/>
        </p:spPr>
        <p:txBody>
          <a:bodyPr/>
          <a:lstStyle>
            <a:lvl1pPr>
              <a:defRPr/>
            </a:lvl1pPr>
          </a:lstStyle>
          <a:p>
            <a:fld id="{4CBA1477-EB03-E640-909C-B207096AA183}" type="datetime3">
              <a:rPr lang="en-US"/>
              <a:pPr/>
              <a:t>17 August 2015</a:t>
            </a:fld>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fld id="{7D05E0D3-BD86-4A40-9187-2F10754ED6E9}" type="slidenum">
              <a:rPr lang="en-US"/>
              <a:pPr/>
              <a:t>‹#›</a:t>
            </a:fld>
            <a:endParaRPr lang="en-US"/>
          </a:p>
        </p:txBody>
      </p:sp>
    </p:spTree>
    <p:extLst>
      <p:ext uri="{BB962C8B-B14F-4D97-AF65-F5344CB8AC3E}">
        <p14:creationId xmlns:p14="http://schemas.microsoft.com/office/powerpoint/2010/main" val="820790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5"/>
          <p:cNvSpPr>
            <a:spLocks noGrp="1" noChangeArrowheads="1"/>
          </p:cNvSpPr>
          <p:nvPr>
            <p:ph type="dt" sz="half" idx="10"/>
          </p:nvPr>
        </p:nvSpPr>
        <p:spPr>
          <a:ln/>
        </p:spPr>
        <p:txBody>
          <a:bodyPr/>
          <a:lstStyle>
            <a:lvl1pPr>
              <a:defRPr/>
            </a:lvl1pPr>
          </a:lstStyle>
          <a:p>
            <a:fld id="{00B17960-9749-B040-AD39-6015724E2579}" type="datetime3">
              <a:rPr lang="en-US"/>
              <a:pPr/>
              <a:t>17 August 2015</a:t>
            </a:fld>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fld id="{C5293950-5DB0-6641-9BDB-CFD4CFF7434E}" type="slidenum">
              <a:rPr lang="en-US"/>
              <a:pPr/>
              <a:t>‹#›</a:t>
            </a:fld>
            <a:endParaRPr lang="en-US"/>
          </a:p>
        </p:txBody>
      </p:sp>
    </p:spTree>
    <p:extLst>
      <p:ext uri="{BB962C8B-B14F-4D97-AF65-F5344CB8AC3E}">
        <p14:creationId xmlns:p14="http://schemas.microsoft.com/office/powerpoint/2010/main" val="93701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fld id="{F0211954-859D-9145-BFD3-5131AF83C032}" type="datetime3">
              <a:rPr lang="en-US"/>
              <a:pPr/>
              <a:t>17 August 2015</a:t>
            </a:fld>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fld id="{797EA544-A7E4-E241-BDEC-3E9A0A61E8F7}" type="slidenum">
              <a:rPr lang="en-US"/>
              <a:pPr/>
              <a:t>‹#›</a:t>
            </a:fld>
            <a:endParaRPr lang="en-US"/>
          </a:p>
        </p:txBody>
      </p:sp>
    </p:spTree>
    <p:extLst>
      <p:ext uri="{BB962C8B-B14F-4D97-AF65-F5344CB8AC3E}">
        <p14:creationId xmlns:p14="http://schemas.microsoft.com/office/powerpoint/2010/main" val="414680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1318647F-0B66-9247-A5FC-8CF5AB3CD158}" type="datetime3">
              <a:rPr lang="en-US"/>
              <a:pPr/>
              <a:t>17 August 2015</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DB6A75DE-D85C-3141-ABE4-6D71671C04AA}" type="slidenum">
              <a:rPr lang="en-US"/>
              <a:pPr/>
              <a:t>‹#›</a:t>
            </a:fld>
            <a:endParaRPr lang="en-US"/>
          </a:p>
        </p:txBody>
      </p:sp>
    </p:spTree>
    <p:extLst>
      <p:ext uri="{BB962C8B-B14F-4D97-AF65-F5344CB8AC3E}">
        <p14:creationId xmlns:p14="http://schemas.microsoft.com/office/powerpoint/2010/main" val="167540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EF7279BA-09C8-0F4A-84E4-3E09E0D0FDA0}" type="datetime3">
              <a:rPr lang="en-US"/>
              <a:pPr/>
              <a:t>17 August 2015</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C81E3C63-8BB3-6941-AE74-B09044C13C12}" type="slidenum">
              <a:rPr lang="en-US"/>
              <a:pPr/>
              <a:t>‹#›</a:t>
            </a:fld>
            <a:endParaRPr lang="en-US"/>
          </a:p>
        </p:txBody>
      </p:sp>
    </p:spTree>
    <p:extLst>
      <p:ext uri="{BB962C8B-B14F-4D97-AF65-F5344CB8AC3E}">
        <p14:creationId xmlns:p14="http://schemas.microsoft.com/office/powerpoint/2010/main" val="2634885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4"/>
          <p:cNvSpPr>
            <a:spLocks noGrp="1" noChangeArrowheads="1"/>
          </p:cNvSpPr>
          <p:nvPr>
            <p:ph type="body" idx="1"/>
          </p:nvPr>
        </p:nvSpPr>
        <p:spPr bwMode="auto">
          <a:xfrm>
            <a:off x="323850" y="2276475"/>
            <a:ext cx="7993063" cy="403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55013" name="Rectangle 5"/>
          <p:cNvSpPr>
            <a:spLocks noGrp="1" noChangeArrowheads="1"/>
          </p:cNvSpPr>
          <p:nvPr>
            <p:ph type="dt" sz="half" idx="2"/>
          </p:nvPr>
        </p:nvSpPr>
        <p:spPr bwMode="auto">
          <a:xfrm>
            <a:off x="323850" y="6381750"/>
            <a:ext cx="2133600"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defRPr sz="1400" b="0">
                <a:solidFill>
                  <a:schemeClr val="tx1"/>
                </a:solidFill>
              </a:defRPr>
            </a:lvl1pPr>
          </a:lstStyle>
          <a:p>
            <a:fld id="{8BFD002F-0163-0942-8157-4B95BABEF9F5}" type="datetime3">
              <a:rPr lang="en-US"/>
              <a:pPr/>
              <a:t>17 August 2015</a:t>
            </a:fld>
            <a:endParaRPr lang="en-US"/>
          </a:p>
        </p:txBody>
      </p:sp>
      <p:sp>
        <p:nvSpPr>
          <p:cNvPr id="555014" name="Rectangle 6"/>
          <p:cNvSpPr>
            <a:spLocks noGrp="1" noChangeArrowheads="1"/>
          </p:cNvSpPr>
          <p:nvPr>
            <p:ph type="ftr" sz="quarter" idx="3"/>
          </p:nvPr>
        </p:nvSpPr>
        <p:spPr bwMode="auto">
          <a:xfrm>
            <a:off x="2627313" y="6381750"/>
            <a:ext cx="2895600"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spcBef>
                <a:spcPct val="0"/>
              </a:spcBef>
              <a:defRPr sz="1400" b="0">
                <a:solidFill>
                  <a:schemeClr val="tx1"/>
                </a:solidFill>
                <a:ea typeface="+mn-ea"/>
              </a:defRPr>
            </a:lvl1pPr>
          </a:lstStyle>
          <a:p>
            <a:pPr>
              <a:defRPr/>
            </a:pPr>
            <a:endParaRPr lang="en-US"/>
          </a:p>
        </p:txBody>
      </p:sp>
      <p:sp>
        <p:nvSpPr>
          <p:cNvPr id="555015" name="Rectangle 7"/>
          <p:cNvSpPr>
            <a:spLocks noGrp="1" noChangeArrowheads="1"/>
          </p:cNvSpPr>
          <p:nvPr>
            <p:ph type="sldNum" sz="quarter" idx="4"/>
          </p:nvPr>
        </p:nvSpPr>
        <p:spPr bwMode="auto">
          <a:xfrm>
            <a:off x="6759575" y="6381750"/>
            <a:ext cx="2133600"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defRPr sz="1400" b="0">
                <a:solidFill>
                  <a:schemeClr val="tx1"/>
                </a:solidFill>
              </a:defRPr>
            </a:lvl1pPr>
          </a:lstStyle>
          <a:p>
            <a:fld id="{62B6B924-74FC-A34B-B393-95CCECCD4A4C}" type="slidenum">
              <a:rPr lang="en-US"/>
              <a:pPr/>
              <a:t>‹#›</a:t>
            </a:fld>
            <a:endParaRPr lang="en-US"/>
          </a:p>
        </p:txBody>
      </p:sp>
      <p:sp>
        <p:nvSpPr>
          <p:cNvPr id="1031" name="AutoShape 10"/>
          <p:cNvSpPr>
            <a:spLocks noChangeArrowheads="1"/>
          </p:cNvSpPr>
          <p:nvPr userDrawn="1"/>
        </p:nvSpPr>
        <p:spPr bwMode="auto">
          <a:xfrm>
            <a:off x="5465763" y="1196975"/>
            <a:ext cx="2986087" cy="519113"/>
          </a:xfrm>
          <a:prstGeom prst="roundRect">
            <a:avLst>
              <a:gd name="adj" fmla="val 24542"/>
            </a:avLst>
          </a:prstGeom>
          <a:solidFill>
            <a:srgbClr val="B07D3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nchor="ctr">
            <a:spAutoFit/>
          </a:bodyPr>
          <a:lstStyle/>
          <a:p>
            <a:pPr algn="ctr"/>
            <a:endParaRPr lang="en-GB" sz="2400">
              <a:solidFill>
                <a:schemeClr val="bg1"/>
              </a:solidFill>
            </a:endParaRPr>
          </a:p>
        </p:txBody>
      </p:sp>
      <p:sp>
        <p:nvSpPr>
          <p:cNvPr id="1032" name="Rectangle 3"/>
          <p:cNvSpPr>
            <a:spLocks noGrp="1" noChangeArrowheads="1"/>
          </p:cNvSpPr>
          <p:nvPr>
            <p:ph type="title"/>
          </p:nvPr>
        </p:nvSpPr>
        <p:spPr bwMode="auto">
          <a:xfrm>
            <a:off x="5435600" y="1196975"/>
            <a:ext cx="3024188"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PRESENTATION NAME</a:t>
            </a:r>
          </a:p>
        </p:txBody>
      </p:sp>
    </p:spTree>
  </p:cSld>
  <p:clrMap bg1="lt1" tx1="dk1" bg2="lt2" tx2="dk2" accent1="accent1" accent2="accent2" accent3="accent3" accent4="accent4" accent5="accent5" accent6="accent6" hlink="hlink" folHlink="folHlink"/>
  <p:sldLayoutIdLst>
    <p:sldLayoutId id="2147483771"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hf hdr="0" ftr="0" dt="0"/>
  <p:txStyles>
    <p:titleStyle>
      <a:lvl1pPr algn="ctr" rtl="0" eaLnBrk="0" fontAlgn="base" hangingPunct="0">
        <a:spcBef>
          <a:spcPct val="0"/>
        </a:spcBef>
        <a:spcAft>
          <a:spcPct val="0"/>
        </a:spcAft>
        <a:defRPr b="1">
          <a:solidFill>
            <a:schemeClr val="tx1"/>
          </a:solidFill>
          <a:latin typeface="+mj-lt"/>
          <a:ea typeface="ＭＳ Ｐゴシック" charset="0"/>
          <a:cs typeface="+mj-cs"/>
        </a:defRPr>
      </a:lvl1pPr>
      <a:lvl2pPr algn="ctr" rtl="0" eaLnBrk="0" fontAlgn="base" hangingPunct="0">
        <a:spcBef>
          <a:spcPct val="0"/>
        </a:spcBef>
        <a:spcAft>
          <a:spcPct val="0"/>
        </a:spcAft>
        <a:defRPr b="1">
          <a:solidFill>
            <a:schemeClr val="tx1"/>
          </a:solidFill>
          <a:latin typeface="Arial" charset="0"/>
          <a:ea typeface="ＭＳ Ｐゴシック" charset="0"/>
        </a:defRPr>
      </a:lvl2pPr>
      <a:lvl3pPr algn="ctr" rtl="0" eaLnBrk="0" fontAlgn="base" hangingPunct="0">
        <a:spcBef>
          <a:spcPct val="0"/>
        </a:spcBef>
        <a:spcAft>
          <a:spcPct val="0"/>
        </a:spcAft>
        <a:defRPr b="1">
          <a:solidFill>
            <a:schemeClr val="tx1"/>
          </a:solidFill>
          <a:latin typeface="Arial" charset="0"/>
          <a:ea typeface="ＭＳ Ｐゴシック" charset="0"/>
        </a:defRPr>
      </a:lvl3pPr>
      <a:lvl4pPr algn="ctr" rtl="0" eaLnBrk="0" fontAlgn="base" hangingPunct="0">
        <a:spcBef>
          <a:spcPct val="0"/>
        </a:spcBef>
        <a:spcAft>
          <a:spcPct val="0"/>
        </a:spcAft>
        <a:defRPr b="1">
          <a:solidFill>
            <a:schemeClr val="tx1"/>
          </a:solidFill>
          <a:latin typeface="Arial" charset="0"/>
          <a:ea typeface="ＭＳ Ｐゴシック" charset="0"/>
        </a:defRPr>
      </a:lvl4pPr>
      <a:lvl5pPr algn="ctr" rtl="0" eaLnBrk="0" fontAlgn="base" hangingPunct="0">
        <a:spcBef>
          <a:spcPct val="0"/>
        </a:spcBef>
        <a:spcAft>
          <a:spcPct val="0"/>
        </a:spcAft>
        <a:defRPr b="1">
          <a:solidFill>
            <a:schemeClr val="tx1"/>
          </a:solidFill>
          <a:latin typeface="Arial" charset="0"/>
          <a:ea typeface="ＭＳ Ｐゴシック" charset="0"/>
        </a:defRPr>
      </a:lvl5pPr>
      <a:lvl6pPr marL="457200" algn="ctr" rtl="0" fontAlgn="base">
        <a:spcBef>
          <a:spcPct val="0"/>
        </a:spcBef>
        <a:spcAft>
          <a:spcPct val="0"/>
        </a:spcAft>
        <a:defRPr b="1">
          <a:solidFill>
            <a:schemeClr val="tx1"/>
          </a:solidFill>
          <a:latin typeface="Arial" charset="0"/>
        </a:defRPr>
      </a:lvl6pPr>
      <a:lvl7pPr marL="914400" algn="ctr" rtl="0" fontAlgn="base">
        <a:spcBef>
          <a:spcPct val="0"/>
        </a:spcBef>
        <a:spcAft>
          <a:spcPct val="0"/>
        </a:spcAft>
        <a:defRPr b="1">
          <a:solidFill>
            <a:schemeClr val="tx1"/>
          </a:solidFill>
          <a:latin typeface="Arial" charset="0"/>
        </a:defRPr>
      </a:lvl7pPr>
      <a:lvl8pPr marL="1371600" algn="ctr" rtl="0" fontAlgn="base">
        <a:spcBef>
          <a:spcPct val="0"/>
        </a:spcBef>
        <a:spcAft>
          <a:spcPct val="0"/>
        </a:spcAft>
        <a:defRPr b="1">
          <a:solidFill>
            <a:schemeClr val="tx1"/>
          </a:solidFill>
          <a:latin typeface="Arial" charset="0"/>
        </a:defRPr>
      </a:lvl8pPr>
      <a:lvl9pPr marL="1828800" algn="ctr" rtl="0" fontAlgn="base">
        <a:spcBef>
          <a:spcPct val="0"/>
        </a:spcBef>
        <a:spcAft>
          <a:spcPct val="0"/>
        </a:spcAft>
        <a:defRPr b="1">
          <a:solidFill>
            <a:schemeClr val="tx1"/>
          </a:solidFill>
          <a:latin typeface="Arial" charset="0"/>
        </a:defRPr>
      </a:lvl9pPr>
    </p:titleStyle>
    <p:body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chemeClr val="tx1"/>
        </a:buClr>
        <a:buFont typeface="Arial" charset="0"/>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Clr>
          <a:srgbClr val="FF9900"/>
        </a:buClr>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lr>
          <a:srgbClr val="FF9900"/>
        </a:buClr>
        <a:buChar char="–"/>
        <a:defRPr sz="2400">
          <a:solidFill>
            <a:schemeClr val="tx1"/>
          </a:solidFill>
          <a:latin typeface="+mn-lt"/>
          <a:ea typeface="ＭＳ Ｐゴシック" charset="0"/>
        </a:defRPr>
      </a:lvl4pPr>
      <a:lvl5pPr marL="2057400" indent="-228600" algn="l" rtl="0" eaLnBrk="0" fontAlgn="base" hangingPunct="0">
        <a:spcBef>
          <a:spcPct val="20000"/>
        </a:spcBef>
        <a:spcAft>
          <a:spcPct val="0"/>
        </a:spcAft>
        <a:buClr>
          <a:srgbClr val="FF9900"/>
        </a:buClr>
        <a:buChar char="»"/>
        <a:defRPr sz="2400">
          <a:solidFill>
            <a:schemeClr val="tx1"/>
          </a:solidFill>
          <a:latin typeface="+mn-lt"/>
          <a:ea typeface="ＭＳ Ｐゴシック" charset="0"/>
        </a:defRPr>
      </a:lvl5pPr>
      <a:lvl6pPr marL="2514600" indent="-228600" algn="l" rtl="0" fontAlgn="base">
        <a:spcBef>
          <a:spcPct val="20000"/>
        </a:spcBef>
        <a:spcAft>
          <a:spcPct val="0"/>
        </a:spcAft>
        <a:buClr>
          <a:srgbClr val="FF9900"/>
        </a:buClr>
        <a:buChar char="»"/>
        <a:defRPr sz="2400">
          <a:solidFill>
            <a:schemeClr val="tx1"/>
          </a:solidFill>
          <a:latin typeface="+mn-lt"/>
        </a:defRPr>
      </a:lvl6pPr>
      <a:lvl7pPr marL="2971800" indent="-228600" algn="l" rtl="0" fontAlgn="base">
        <a:spcBef>
          <a:spcPct val="20000"/>
        </a:spcBef>
        <a:spcAft>
          <a:spcPct val="0"/>
        </a:spcAft>
        <a:buClr>
          <a:srgbClr val="FF9900"/>
        </a:buClr>
        <a:buChar char="»"/>
        <a:defRPr sz="2400">
          <a:solidFill>
            <a:schemeClr val="tx1"/>
          </a:solidFill>
          <a:latin typeface="+mn-lt"/>
        </a:defRPr>
      </a:lvl7pPr>
      <a:lvl8pPr marL="3429000" indent="-228600" algn="l" rtl="0" fontAlgn="base">
        <a:spcBef>
          <a:spcPct val="20000"/>
        </a:spcBef>
        <a:spcAft>
          <a:spcPct val="0"/>
        </a:spcAft>
        <a:buClr>
          <a:srgbClr val="FF9900"/>
        </a:buClr>
        <a:buChar char="»"/>
        <a:defRPr sz="2400">
          <a:solidFill>
            <a:schemeClr val="tx1"/>
          </a:solidFill>
          <a:latin typeface="+mn-lt"/>
        </a:defRPr>
      </a:lvl8pPr>
      <a:lvl9pPr marL="3886200" indent="-228600" algn="l" rtl="0" fontAlgn="base">
        <a:spcBef>
          <a:spcPct val="20000"/>
        </a:spcBef>
        <a:spcAft>
          <a:spcPct val="0"/>
        </a:spcAft>
        <a:buClr>
          <a:srgbClr val="FF9900"/>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87675" y="3789363"/>
            <a:ext cx="4752975" cy="1368425"/>
          </a:xfrm>
        </p:spPr>
        <p:txBody>
          <a:bodyPr/>
          <a:lstStyle/>
          <a:p>
            <a:pPr eaLnBrk="1" hangingPunct="1"/>
            <a:r>
              <a:rPr lang="en-US" sz="1800" dirty="0" smtClean="0">
                <a:latin typeface="Arial" charset="0"/>
              </a:rPr>
              <a:t>The Copyright Amendment Bill</a:t>
            </a:r>
            <a:endParaRPr lang="en-US" sz="1800" dirty="0">
              <a:latin typeface="Arial" charset="0"/>
            </a:endParaRPr>
          </a:p>
        </p:txBody>
      </p:sp>
      <p:sp>
        <p:nvSpPr>
          <p:cNvPr id="3075" name="Rectangle 3"/>
          <p:cNvSpPr>
            <a:spLocks noGrp="1" noChangeArrowheads="1"/>
          </p:cNvSpPr>
          <p:nvPr>
            <p:ph type="subTitle" idx="4294967295"/>
          </p:nvPr>
        </p:nvSpPr>
        <p:spPr>
          <a:xfrm>
            <a:off x="611560" y="5157192"/>
            <a:ext cx="5473700" cy="1224136"/>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FontTx/>
              <a:buNone/>
            </a:pPr>
            <a:r>
              <a:rPr lang="en-GB" sz="1600" b="1" dirty="0" smtClean="0">
                <a:latin typeface="Arial" charset="0"/>
              </a:rPr>
              <a:t>Presentation at the </a:t>
            </a:r>
            <a:r>
              <a:rPr lang="en-US" sz="1600" b="1" dirty="0" smtClean="0">
                <a:latin typeface="Arial" charset="0"/>
              </a:rPr>
              <a:t>Internet Rights, Cultural Development and Balancing Features in SA Copyright Reform</a:t>
            </a:r>
            <a:endParaRPr lang="en-GB" sz="1600" b="1" dirty="0" smtClean="0">
              <a:latin typeface="Arial" charset="0"/>
            </a:endParaRPr>
          </a:p>
          <a:p>
            <a:pPr marL="0" indent="0" eaLnBrk="1" hangingPunct="1">
              <a:buFontTx/>
              <a:buNone/>
            </a:pPr>
            <a:r>
              <a:rPr lang="en-GB" sz="1600" b="1" dirty="0" smtClean="0">
                <a:latin typeface="Arial" charset="0"/>
              </a:rPr>
              <a:t>The HUB, PRETORIA</a:t>
            </a:r>
          </a:p>
          <a:p>
            <a:pPr marL="0" indent="0" eaLnBrk="1" hangingPunct="1">
              <a:buFontTx/>
              <a:buNone/>
            </a:pPr>
            <a:r>
              <a:rPr lang="en-GB" sz="1600" b="1" dirty="0" smtClean="0">
                <a:latin typeface="Arial" charset="0"/>
              </a:rPr>
              <a:t>11 August 2015                                </a:t>
            </a:r>
            <a:endParaRPr lang="en-GB" sz="1600" b="1" dirty="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1200" dirty="0">
                <a:solidFill>
                  <a:srgbClr val="000000"/>
                </a:solidFill>
                <a:latin typeface="Arial" charset="0"/>
              </a:rPr>
              <a:t>Proposed Amendments Copyright and Performers Rights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467978"/>
              </p:ext>
            </p:extLst>
          </p:nvPr>
        </p:nvGraphicFramePr>
        <p:xfrm>
          <a:off x="683568" y="2348880"/>
          <a:ext cx="7993064" cy="3654320"/>
        </p:xfrm>
        <a:graphic>
          <a:graphicData uri="http://schemas.openxmlformats.org/drawingml/2006/table">
            <a:tbl>
              <a:tblPr firstRow="1" bandRow="1">
                <a:tableStyleId>{22838BEF-8BB2-4498-84A7-C5851F593DF1}</a:tableStyleId>
              </a:tblPr>
              <a:tblGrid>
                <a:gridCol w="3996532"/>
                <a:gridCol w="3996532"/>
              </a:tblGrid>
              <a:tr h="697760">
                <a:tc>
                  <a:txBody>
                    <a:bodyPr/>
                    <a:lstStyle/>
                    <a:p>
                      <a:r>
                        <a:rPr lang="en-ZA" sz="1600" dirty="0" smtClean="0"/>
                        <a:t>Issues</a:t>
                      </a:r>
                      <a:r>
                        <a:rPr lang="en-ZA" sz="1600" baseline="0" dirty="0" smtClean="0"/>
                        <a:t> to be introduced</a:t>
                      </a:r>
                      <a:endParaRPr lang="en-ZA" sz="1600" dirty="0"/>
                    </a:p>
                  </a:txBody>
                  <a:tcPr/>
                </a:tc>
                <a:tc>
                  <a:txBody>
                    <a:bodyPr/>
                    <a:lstStyle/>
                    <a:p>
                      <a:r>
                        <a:rPr lang="en-ZA" sz="1600" dirty="0" smtClean="0"/>
                        <a:t>What</a:t>
                      </a:r>
                      <a:r>
                        <a:rPr lang="en-ZA" sz="1600" baseline="0" dirty="0" smtClean="0"/>
                        <a:t> the Bill provides</a:t>
                      </a:r>
                      <a:endParaRPr lang="en-ZA" sz="1600" dirty="0" smtClean="0"/>
                    </a:p>
                    <a:p>
                      <a:endParaRPr lang="en-ZA" sz="1600" dirty="0"/>
                    </a:p>
                  </a:txBody>
                  <a:tcPr/>
                </a:tc>
              </a:tr>
              <a:tr h="697760">
                <a:tc>
                  <a:txBody>
                    <a:bodyPr/>
                    <a:lstStyle/>
                    <a:p>
                      <a:r>
                        <a:rPr lang="en-ZA" sz="1400" dirty="0" smtClean="0"/>
                        <a:t>Minimum Contractual terms  </a:t>
                      </a:r>
                      <a:endParaRPr lang="en-ZA" sz="1400" dirty="0"/>
                    </a:p>
                  </a:txBody>
                  <a:tcPr/>
                </a:tc>
                <a:tc>
                  <a:txBody>
                    <a:bodyPr/>
                    <a:lstStyle/>
                    <a:p>
                      <a:r>
                        <a:rPr lang="en-ZA" sz="1400" dirty="0" smtClean="0"/>
                        <a:t>This is so as to safeguard the rights of contracting parties. </a:t>
                      </a:r>
                      <a:r>
                        <a:rPr lang="en-ZA" sz="1400" b="1" dirty="0" smtClean="0"/>
                        <a:t>the </a:t>
                      </a:r>
                      <a:r>
                        <a:rPr lang="en-ZA" sz="1400" b="1" dirty="0" err="1" smtClean="0"/>
                        <a:t>dti</a:t>
                      </a:r>
                      <a:r>
                        <a:rPr lang="en-ZA" sz="1400" b="1" dirty="0" smtClean="0"/>
                        <a:t> </a:t>
                      </a:r>
                      <a:r>
                        <a:rPr lang="en-ZA" sz="1400" dirty="0" smtClean="0"/>
                        <a:t>must develop a standardised template of terms and conditions for contracts for the creative industry, for example between performers and recording companies.</a:t>
                      </a:r>
                    </a:p>
                  </a:txBody>
                  <a:tcPr/>
                </a:tc>
              </a:tr>
              <a:tr h="697760">
                <a:tc>
                  <a:txBody>
                    <a:bodyPr/>
                    <a:lstStyle/>
                    <a:p>
                      <a:r>
                        <a:rPr lang="en-ZA" sz="1400" dirty="0" smtClean="0"/>
                        <a:t>All collecting societies must be regulated by the</a:t>
                      </a:r>
                      <a:r>
                        <a:rPr lang="en-ZA" sz="1400" baseline="0" dirty="0" smtClean="0"/>
                        <a:t> Companies and Intellectual Property Commission (CIPC)</a:t>
                      </a:r>
                      <a:endParaRPr lang="en-ZA" sz="1400" dirty="0"/>
                    </a:p>
                  </a:txBody>
                  <a:tcPr/>
                </a:tc>
                <a:tc>
                  <a:txBody>
                    <a:bodyPr/>
                    <a:lstStyle/>
                    <a:p>
                      <a:r>
                        <a:rPr lang="en-ZA" sz="1400" u="sng" dirty="0" smtClean="0"/>
                        <a:t>Section</a:t>
                      </a:r>
                      <a:r>
                        <a:rPr lang="en-ZA" sz="1400" u="sng" baseline="0" dirty="0" smtClean="0"/>
                        <a:t> 10 of the Bill which provides for the insertion of section 9B stipulates, in section 9B(1), that</a:t>
                      </a:r>
                      <a:r>
                        <a:rPr lang="en-ZA" sz="1400" baseline="0" dirty="0" smtClean="0"/>
                        <a:t>:</a:t>
                      </a:r>
                    </a:p>
                    <a:p>
                      <a:endParaRPr lang="en-ZA" sz="1400" baseline="0" dirty="0" smtClean="0"/>
                    </a:p>
                    <a:p>
                      <a:r>
                        <a:rPr lang="en-ZA" sz="1400" baseline="0" dirty="0" smtClean="0"/>
                        <a:t>9B – “There shall be one Collecting Society....to be registered and regulated by the Commission (CIPC).” </a:t>
                      </a:r>
                      <a:endParaRPr lang="en-ZA" sz="1400" dirty="0" smtClean="0"/>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10</a:t>
            </a:fld>
            <a:endParaRPr lang="en-US" sz="1400" b="0">
              <a:solidFill>
                <a:schemeClr val="tx1"/>
              </a:solidFill>
            </a:endParaRPr>
          </a:p>
        </p:txBody>
      </p:sp>
    </p:spTree>
    <p:extLst>
      <p:ext uri="{BB962C8B-B14F-4D97-AF65-F5344CB8AC3E}">
        <p14:creationId xmlns:p14="http://schemas.microsoft.com/office/powerpoint/2010/main" val="39747796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1200" dirty="0">
                <a:solidFill>
                  <a:srgbClr val="000000"/>
                </a:solidFill>
                <a:latin typeface="Arial" charset="0"/>
              </a:rPr>
              <a:t>Proposed Amendments Copyright and Performers Rights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6665664"/>
              </p:ext>
            </p:extLst>
          </p:nvPr>
        </p:nvGraphicFramePr>
        <p:xfrm>
          <a:off x="683568" y="2133600"/>
          <a:ext cx="7993064" cy="4419600"/>
        </p:xfrm>
        <a:graphic>
          <a:graphicData uri="http://schemas.openxmlformats.org/drawingml/2006/table">
            <a:tbl>
              <a:tblPr firstRow="1" bandRow="1">
                <a:tableStyleId>{22838BEF-8BB2-4498-84A7-C5851F593DF1}</a:tableStyleId>
              </a:tblPr>
              <a:tblGrid>
                <a:gridCol w="3996532"/>
                <a:gridCol w="3996532"/>
              </a:tblGrid>
              <a:tr h="557545">
                <a:tc>
                  <a:txBody>
                    <a:bodyPr/>
                    <a:lstStyle/>
                    <a:p>
                      <a:r>
                        <a:rPr lang="en-ZA" sz="1600" dirty="0" smtClean="0"/>
                        <a:t>Issues</a:t>
                      </a:r>
                      <a:r>
                        <a:rPr lang="en-ZA" sz="1600" baseline="0" dirty="0" smtClean="0"/>
                        <a:t> to be introduced</a:t>
                      </a:r>
                      <a:endParaRPr lang="en-ZA" sz="1600" dirty="0"/>
                    </a:p>
                  </a:txBody>
                  <a:tcPr/>
                </a:tc>
                <a:tc>
                  <a:txBody>
                    <a:bodyPr/>
                    <a:lstStyle/>
                    <a:p>
                      <a:r>
                        <a:rPr lang="en-ZA" sz="1600" dirty="0" smtClean="0"/>
                        <a:t>What</a:t>
                      </a:r>
                      <a:r>
                        <a:rPr lang="en-ZA" sz="1600" baseline="0" dirty="0" smtClean="0"/>
                        <a:t> the Bill provides</a:t>
                      </a:r>
                      <a:endParaRPr lang="en-ZA" sz="1600" dirty="0" smtClean="0"/>
                    </a:p>
                    <a:p>
                      <a:endParaRPr lang="en-ZA" sz="1600" dirty="0"/>
                    </a:p>
                  </a:txBody>
                  <a:tcPr/>
                </a:tc>
              </a:tr>
              <a:tr h="3775030">
                <a:tc>
                  <a:txBody>
                    <a:bodyPr/>
                    <a:lstStyle/>
                    <a:p>
                      <a:r>
                        <a:rPr lang="en-ZA" sz="1400" dirty="0" smtClean="0"/>
                        <a:t>Reciprocity</a:t>
                      </a:r>
                      <a:r>
                        <a:rPr lang="en-ZA" sz="1400" baseline="0" dirty="0" smtClean="0"/>
                        <a:t> on Needle Time</a:t>
                      </a:r>
                      <a:endParaRPr lang="en-ZA" sz="1400" dirty="0"/>
                    </a:p>
                  </a:txBody>
                  <a:tcPr/>
                </a:tc>
                <a:tc>
                  <a:txBody>
                    <a:bodyPr/>
                    <a:lstStyle/>
                    <a:p>
                      <a:r>
                        <a:rPr lang="en-ZA" sz="1400" u="sng" dirty="0" smtClean="0"/>
                        <a:t>Section</a:t>
                      </a:r>
                      <a:r>
                        <a:rPr lang="en-ZA" sz="1400" u="sng" baseline="0" dirty="0" smtClean="0"/>
                        <a:t> 10 of the Bill which provides for the insertion of section 9C stipulates, in section 9C(2)(a), that</a:t>
                      </a:r>
                      <a:r>
                        <a:rPr lang="en-ZA" sz="1600" baseline="0" dirty="0" smtClean="0"/>
                        <a:t>:</a:t>
                      </a:r>
                    </a:p>
                    <a:p>
                      <a:endParaRPr lang="en-ZA" sz="1600" baseline="0" dirty="0" smtClean="0"/>
                    </a:p>
                    <a:p>
                      <a:r>
                        <a:rPr lang="en-ZA" sz="1400" u="none" kern="1200" dirty="0" smtClean="0">
                          <a:solidFill>
                            <a:schemeClr val="dk1"/>
                          </a:solidFill>
                          <a:latin typeface="+mn-lt"/>
                          <a:ea typeface="+mn-ea"/>
                          <a:cs typeface="+mn-cs"/>
                        </a:rPr>
                        <a:t>A Collecting Society may enter into an agreement with any foreign society or organisation administering rights corresponding to rights under this Act, to entrust to such foreign society or organisation the administration in any foreign country of rights administered by the said Collecting Society in the Republic: Provided that no such Collecting Society or organisation shall permit any discrimination in regard to the terms of licence or the distribution of royalties collected.</a:t>
                      </a:r>
                      <a:endParaRPr lang="en-ZA" sz="1400" u="none" baseline="0" dirty="0" smtClean="0"/>
                    </a:p>
                    <a:p>
                      <a:endParaRPr lang="en-ZA" sz="1600" baseline="0" dirty="0" smtClean="0"/>
                    </a:p>
                    <a:p>
                      <a:endParaRPr lang="en-ZA" sz="1600" dirty="0" smtClean="0"/>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11</a:t>
            </a:fld>
            <a:endParaRPr lang="en-US" sz="1400" b="0">
              <a:solidFill>
                <a:schemeClr val="tx1"/>
              </a:solidFill>
            </a:endParaRPr>
          </a:p>
        </p:txBody>
      </p:sp>
    </p:spTree>
    <p:extLst>
      <p:ext uri="{BB962C8B-B14F-4D97-AF65-F5344CB8AC3E}">
        <p14:creationId xmlns:p14="http://schemas.microsoft.com/office/powerpoint/2010/main" val="23886629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1200" dirty="0">
                <a:solidFill>
                  <a:srgbClr val="000000"/>
                </a:solidFill>
                <a:latin typeface="Arial" charset="0"/>
              </a:rPr>
              <a:t>Proposed Amendments Copyright and Performers Rights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79810312"/>
              </p:ext>
            </p:extLst>
          </p:nvPr>
        </p:nvGraphicFramePr>
        <p:xfrm>
          <a:off x="611560" y="2420888"/>
          <a:ext cx="7993064" cy="4020080"/>
        </p:xfrm>
        <a:graphic>
          <a:graphicData uri="http://schemas.openxmlformats.org/drawingml/2006/table">
            <a:tbl>
              <a:tblPr firstRow="1" bandRow="1">
                <a:tableStyleId>{22838BEF-8BB2-4498-84A7-C5851F593DF1}</a:tableStyleId>
              </a:tblPr>
              <a:tblGrid>
                <a:gridCol w="4032126"/>
                <a:gridCol w="3960938"/>
              </a:tblGrid>
              <a:tr h="697760">
                <a:tc>
                  <a:txBody>
                    <a:bodyPr/>
                    <a:lstStyle/>
                    <a:p>
                      <a:r>
                        <a:rPr lang="en-ZA" dirty="0" smtClean="0"/>
                        <a:t>Issues</a:t>
                      </a:r>
                      <a:r>
                        <a:rPr lang="en-ZA" baseline="0" dirty="0" smtClean="0"/>
                        <a:t> to be introduced</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tr>
              <a:tr h="404258">
                <a:tc>
                  <a:txBody>
                    <a:bodyPr/>
                    <a:lstStyle/>
                    <a:p>
                      <a:r>
                        <a:rPr lang="en-ZA" sz="1400" dirty="0" smtClean="0"/>
                        <a:t>Collecting Societies to collect only for their registered members</a:t>
                      </a:r>
                      <a:endParaRPr lang="en-ZA" sz="1400" dirty="0"/>
                    </a:p>
                  </a:txBody>
                  <a:tcPr/>
                </a:tc>
                <a:tc>
                  <a:txBody>
                    <a:bodyPr/>
                    <a:lstStyle/>
                    <a:p>
                      <a:r>
                        <a:rPr lang="en-ZA" sz="1400" dirty="0" smtClean="0"/>
                        <a:t>Collecting societies practice of distributing unallocated revenues is unacceptable</a:t>
                      </a:r>
                    </a:p>
                  </a:txBody>
                  <a:tcPr/>
                </a:tc>
              </a:tr>
              <a:tr h="697760">
                <a:tc>
                  <a:txBody>
                    <a:bodyPr/>
                    <a:lstStyle/>
                    <a:p>
                      <a:r>
                        <a:rPr lang="en-ZA" sz="1400" dirty="0" smtClean="0"/>
                        <a:t>Exceptions and Limitations</a:t>
                      </a:r>
                      <a:endParaRPr lang="en-Z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t>Section</a:t>
                      </a:r>
                      <a:r>
                        <a:rPr lang="en-ZA" sz="1400" baseline="0" dirty="0" smtClean="0"/>
                        <a:t> 22 of the Bill which provides for the insertion of section 19C – 19E after section 19B of the principal Act makes provision for </a:t>
                      </a:r>
                      <a:r>
                        <a:rPr lang="en-US" sz="1400" b="1" i="0" kern="1200" baseline="0" dirty="0" smtClean="0">
                          <a:solidFill>
                            <a:schemeClr val="dk1"/>
                          </a:solidFill>
                          <a:latin typeface="+mn-lt"/>
                          <a:ea typeface="+mn-ea"/>
                          <a:cs typeface="+mn-cs"/>
                        </a:rPr>
                        <a:t>e</a:t>
                      </a:r>
                      <a:r>
                        <a:rPr lang="en-US" sz="1400" b="1" i="0" kern="1200" dirty="0" smtClean="0">
                          <a:solidFill>
                            <a:schemeClr val="dk1"/>
                          </a:solidFill>
                          <a:latin typeface="+mn-lt"/>
                          <a:ea typeface="+mn-ea"/>
                          <a:cs typeface="+mn-cs"/>
                        </a:rPr>
                        <a:t>xceptions</a:t>
                      </a:r>
                      <a:r>
                        <a:rPr lang="en-US" sz="1400" b="0" i="0" kern="1200" dirty="0" smtClean="0">
                          <a:solidFill>
                            <a:schemeClr val="dk1"/>
                          </a:solidFill>
                          <a:latin typeface="+mn-lt"/>
                          <a:ea typeface="+mn-ea"/>
                          <a:cs typeface="+mn-cs"/>
                        </a:rPr>
                        <a:t> and </a:t>
                      </a:r>
                      <a:r>
                        <a:rPr lang="en-US" sz="1400" b="1" i="0" kern="1200" dirty="0" smtClean="0">
                          <a:solidFill>
                            <a:schemeClr val="dk1"/>
                          </a:solidFill>
                          <a:latin typeface="+mn-lt"/>
                          <a:ea typeface="+mn-ea"/>
                          <a:cs typeface="+mn-cs"/>
                        </a:rPr>
                        <a:t>limitations </a:t>
                      </a:r>
                      <a:r>
                        <a:rPr lang="en-US" sz="1400" b="0" i="0" kern="1200" dirty="0" smtClean="0">
                          <a:solidFill>
                            <a:schemeClr val="dk1"/>
                          </a:solidFill>
                          <a:latin typeface="+mn-lt"/>
                          <a:ea typeface="+mn-ea"/>
                          <a:cs typeface="+mn-cs"/>
                        </a:rPr>
                        <a:t>for libraries, museums, galleries and people with disabilities.</a:t>
                      </a:r>
                      <a:r>
                        <a:rPr lang="en-US" sz="1800" b="0" i="0" kern="1200" dirty="0" smtClean="0">
                          <a:solidFill>
                            <a:schemeClr val="dk1"/>
                          </a:solidFill>
                          <a:latin typeface="+mn-lt"/>
                          <a:ea typeface="+mn-ea"/>
                          <a:cs typeface="+mn-cs"/>
                        </a:rPr>
                        <a:t> </a:t>
                      </a:r>
                      <a:endParaRPr lang="en-ZA" sz="1600" dirty="0" smtClean="0"/>
                    </a:p>
                  </a:txBody>
                  <a:tcPr/>
                </a:tc>
              </a:tr>
              <a:tr h="697760">
                <a:tc>
                  <a:txBody>
                    <a:bodyPr/>
                    <a:lstStyle/>
                    <a:p>
                      <a:r>
                        <a:rPr lang="en-ZA" sz="1600" dirty="0" smtClean="0"/>
                        <a:t> </a:t>
                      </a:r>
                      <a:r>
                        <a:rPr lang="en-ZA" sz="1400" dirty="0" smtClean="0"/>
                        <a:t>Beijing Treaty</a:t>
                      </a:r>
                      <a:endParaRPr lang="en-ZA" sz="1400" dirty="0"/>
                    </a:p>
                  </a:txBody>
                  <a:tcPr/>
                </a:tc>
                <a:tc>
                  <a:txBody>
                    <a:bodyPr/>
                    <a:lstStyle/>
                    <a:p>
                      <a:r>
                        <a:rPr lang="en-ZA" sz="1400" dirty="0" smtClean="0"/>
                        <a:t>Section 24 of the Bill</a:t>
                      </a:r>
                      <a:r>
                        <a:rPr lang="en-ZA" sz="1400" baseline="0" dirty="0" smtClean="0"/>
                        <a:t> which provides for the insertion of section 20A(4) </a:t>
                      </a:r>
                      <a:r>
                        <a:rPr lang="en-ZA" sz="1400" dirty="0" smtClean="0"/>
                        <a:t> grants performers four kinds of economic rights for their performances fixed in audio visual fixations, namely: (c)</a:t>
                      </a:r>
                      <a:r>
                        <a:rPr lang="en-ZA" sz="1400" baseline="0" dirty="0" smtClean="0"/>
                        <a:t> </a:t>
                      </a:r>
                      <a:r>
                        <a:rPr lang="en-ZA" sz="1400" dirty="0" smtClean="0"/>
                        <a:t>reproduction; (d) distribution; (e) rental; and (f)</a:t>
                      </a:r>
                      <a:r>
                        <a:rPr lang="en-ZA" sz="1400" baseline="0" dirty="0" smtClean="0"/>
                        <a:t> </a:t>
                      </a:r>
                      <a:r>
                        <a:rPr lang="en-ZA" sz="1400" dirty="0" smtClean="0"/>
                        <a:t>making available</a:t>
                      </a:r>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12</a:t>
            </a:fld>
            <a:endParaRPr lang="en-US" sz="1400" b="0">
              <a:solidFill>
                <a:schemeClr val="tx1"/>
              </a:solidFill>
            </a:endParaRPr>
          </a:p>
        </p:txBody>
      </p:sp>
    </p:spTree>
    <p:extLst>
      <p:ext uri="{BB962C8B-B14F-4D97-AF65-F5344CB8AC3E}">
        <p14:creationId xmlns:p14="http://schemas.microsoft.com/office/powerpoint/2010/main" val="9050527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6720205"/>
              </p:ext>
            </p:extLst>
          </p:nvPr>
        </p:nvGraphicFramePr>
        <p:xfrm>
          <a:off x="539552" y="1988840"/>
          <a:ext cx="7993064" cy="4233664"/>
        </p:xfrm>
        <a:graphic>
          <a:graphicData uri="http://schemas.openxmlformats.org/drawingml/2006/table">
            <a:tbl>
              <a:tblPr firstRow="1" bandRow="1">
                <a:tableStyleId>{22838BEF-8BB2-4498-84A7-C5851F593DF1}</a:tableStyleId>
              </a:tblPr>
              <a:tblGrid>
                <a:gridCol w="3996532"/>
                <a:gridCol w="3996532"/>
              </a:tblGrid>
              <a:tr h="576064">
                <a:tc>
                  <a:txBody>
                    <a:bodyPr/>
                    <a:lstStyle/>
                    <a:p>
                      <a:r>
                        <a:rPr lang="en-ZA" dirty="0" smtClean="0"/>
                        <a:t>Issues</a:t>
                      </a:r>
                      <a:r>
                        <a:rPr lang="en-ZA" baseline="0" dirty="0" smtClean="0"/>
                        <a:t> to be introduced</a:t>
                      </a:r>
                      <a:endParaRPr lang="en-ZA" dirty="0"/>
                    </a:p>
                  </a:txBody>
                  <a:tcPr/>
                </a:tc>
                <a:tc>
                  <a:txBody>
                    <a:bodyPr/>
                    <a:lstStyle/>
                    <a:p>
                      <a:r>
                        <a:rPr lang="en-ZA" dirty="0" smtClean="0"/>
                        <a:t>What</a:t>
                      </a:r>
                      <a:r>
                        <a:rPr lang="en-ZA" baseline="0" dirty="0" smtClean="0"/>
                        <a:t> the Bill provides</a:t>
                      </a:r>
                      <a:endParaRPr lang="en-ZA" dirty="0" smtClean="0"/>
                    </a:p>
                  </a:txBody>
                  <a:tcPr/>
                </a:tc>
              </a:tr>
              <a:tr h="697760">
                <a:tc>
                  <a:txBody>
                    <a:bodyPr/>
                    <a:lstStyle/>
                    <a:p>
                      <a:r>
                        <a:rPr lang="en-ZA" sz="1400" dirty="0" smtClean="0"/>
                        <a:t>Marrakesh  Treaty</a:t>
                      </a:r>
                      <a:endParaRPr lang="en-ZA" sz="1400" dirty="0"/>
                    </a:p>
                  </a:txBody>
                  <a:tcPr/>
                </a:tc>
                <a:tc>
                  <a:txBody>
                    <a:bodyPr/>
                    <a:lstStyle/>
                    <a:p>
                      <a:r>
                        <a:rPr lang="en-ZA" sz="1400" dirty="0" smtClean="0"/>
                        <a:t>Section</a:t>
                      </a:r>
                      <a:r>
                        <a:rPr lang="en-ZA" sz="1400" baseline="0" dirty="0" smtClean="0"/>
                        <a:t> 22 of the Bill which provides for the insertion of section 19C into the principal Act  makes provision for making accessible formats of a work to accommodate persons with disability.</a:t>
                      </a:r>
                    </a:p>
                    <a:p>
                      <a:endParaRPr lang="en-ZA" sz="1600" baseline="0" dirty="0" smtClean="0"/>
                    </a:p>
                    <a:p>
                      <a:endParaRPr lang="en-ZA" sz="1600" dirty="0" smtClean="0"/>
                    </a:p>
                  </a:txBody>
                  <a:tcPr/>
                </a:tc>
              </a:tr>
              <a:tr h="697760">
                <a:tc>
                  <a:txBody>
                    <a:bodyPr/>
                    <a:lstStyle/>
                    <a:p>
                      <a:r>
                        <a:rPr lang="en-ZA" sz="1400" dirty="0" smtClean="0"/>
                        <a:t>WIPO Performances and Phonograms Treaty(WPPT)</a:t>
                      </a:r>
                      <a:endParaRPr lang="en-ZA" sz="1400" dirty="0"/>
                    </a:p>
                  </a:txBody>
                  <a:tcPr/>
                </a:tc>
                <a:tc>
                  <a:txBody>
                    <a:bodyPr/>
                    <a:lstStyle/>
                    <a:p>
                      <a:r>
                        <a:rPr lang="en-ZA" sz="1400" dirty="0" smtClean="0"/>
                        <a:t>Section</a:t>
                      </a:r>
                      <a:r>
                        <a:rPr lang="en-ZA" sz="1400" baseline="0" dirty="0" smtClean="0"/>
                        <a:t> 24 of the Bill which provides for the insertion of section 20C into the principal Act makes provision for the producers of phonograms to enjoy an exclusive right of authorising the provisions in section 20C(2)(a-d) of the Bill. Both the performer and producer of a phonogram shall enjoy the right to a single equitable remuneration in terms of section 20C(3) of the Bill. </a:t>
                      </a:r>
                      <a:endParaRPr lang="en-ZA" sz="1400" dirty="0" smtClean="0"/>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13</a:t>
            </a:fld>
            <a:endParaRPr lang="en-US" sz="1400" b="0">
              <a:solidFill>
                <a:schemeClr val="tx1"/>
              </a:solidFill>
            </a:endParaRPr>
          </a:p>
        </p:txBody>
      </p:sp>
    </p:spTree>
    <p:extLst>
      <p:ext uri="{BB962C8B-B14F-4D97-AF65-F5344CB8AC3E}">
        <p14:creationId xmlns:p14="http://schemas.microsoft.com/office/powerpoint/2010/main" val="3908187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8162293"/>
              </p:ext>
            </p:extLst>
          </p:nvPr>
        </p:nvGraphicFramePr>
        <p:xfrm>
          <a:off x="323528" y="2060848"/>
          <a:ext cx="7993064" cy="2978193"/>
        </p:xfrm>
        <a:graphic>
          <a:graphicData uri="http://schemas.openxmlformats.org/drawingml/2006/table">
            <a:tbl>
              <a:tblPr firstRow="1" bandRow="1">
                <a:tableStyleId>{22838BEF-8BB2-4498-84A7-C5851F593DF1}</a:tableStyleId>
              </a:tblPr>
              <a:tblGrid>
                <a:gridCol w="4032448"/>
                <a:gridCol w="3960616"/>
              </a:tblGrid>
              <a:tr h="632166">
                <a:tc>
                  <a:txBody>
                    <a:bodyPr/>
                    <a:lstStyle/>
                    <a:p>
                      <a:r>
                        <a:rPr lang="en-ZA" dirty="0" smtClean="0"/>
                        <a:t>Issues</a:t>
                      </a:r>
                      <a:r>
                        <a:rPr lang="en-ZA" baseline="0" dirty="0" smtClean="0"/>
                        <a:t> to be introduced</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tr>
              <a:tr h="745596">
                <a:tc>
                  <a:txBody>
                    <a:bodyPr/>
                    <a:lstStyle/>
                    <a:p>
                      <a:r>
                        <a:rPr lang="en-ZA" sz="1400" dirty="0" smtClean="0"/>
                        <a:t>WIPO Copyright treaty (WCT)</a:t>
                      </a:r>
                      <a:endParaRPr lang="en-ZA" sz="1400" dirty="0"/>
                    </a:p>
                  </a:txBody>
                  <a:tcPr/>
                </a:tc>
                <a:tc>
                  <a:txBody>
                    <a:bodyPr/>
                    <a:lstStyle/>
                    <a:p>
                      <a:r>
                        <a:rPr lang="en-ZA" sz="1400" dirty="0" smtClean="0"/>
                        <a:t>Section</a:t>
                      </a:r>
                      <a:r>
                        <a:rPr lang="en-ZA" sz="1400" baseline="0" dirty="0" smtClean="0"/>
                        <a:t> 24 of the Bill which provides for the insertion of section 20F into the principal Act makes provision for the protection of the rights of their authors in the digital sphere is an authenticated user with a legitimate right to use the material.</a:t>
                      </a:r>
                      <a:endParaRPr lang="en-ZA" sz="1400" dirty="0" smtClean="0"/>
                    </a:p>
                  </a:txBody>
                  <a:tcPr/>
                </a:tc>
              </a:tr>
              <a:tr h="966513">
                <a:tc>
                  <a:txBody>
                    <a:bodyPr/>
                    <a:lstStyle/>
                    <a:p>
                      <a:r>
                        <a:rPr lang="en-ZA" sz="1600" dirty="0" smtClean="0"/>
                        <a:t> </a:t>
                      </a:r>
                    </a:p>
                    <a:p>
                      <a:r>
                        <a:rPr lang="en-ZA" sz="1400" dirty="0" smtClean="0"/>
                        <a:t>Films, TV and Radio Shows, Photographs</a:t>
                      </a:r>
                    </a:p>
                    <a:p>
                      <a:endParaRPr lang="en-ZA" sz="1600" dirty="0"/>
                    </a:p>
                  </a:txBody>
                  <a:tcPr/>
                </a:tc>
                <a:tc>
                  <a:txBody>
                    <a:bodyPr/>
                    <a:lstStyle/>
                    <a:p>
                      <a:r>
                        <a:rPr lang="en-ZA" sz="1400" dirty="0" smtClean="0"/>
                        <a:t>The commercial re-use of works such as the rebroadcasting of films in the area of copyright without any compensation to the author is unfair. </a:t>
                      </a:r>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14</a:t>
            </a:fld>
            <a:endParaRPr lang="en-US" sz="1400" b="0">
              <a:solidFill>
                <a:schemeClr val="tx1"/>
              </a:solidFill>
            </a:endParaRPr>
          </a:p>
        </p:txBody>
      </p:sp>
    </p:spTree>
    <p:extLst>
      <p:ext uri="{BB962C8B-B14F-4D97-AF65-F5344CB8AC3E}">
        <p14:creationId xmlns:p14="http://schemas.microsoft.com/office/powerpoint/2010/main" val="1844602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3811663"/>
              </p:ext>
            </p:extLst>
          </p:nvPr>
        </p:nvGraphicFramePr>
        <p:xfrm>
          <a:off x="395536" y="2204864"/>
          <a:ext cx="7993064" cy="4446214"/>
        </p:xfrm>
        <a:graphic>
          <a:graphicData uri="http://schemas.openxmlformats.org/drawingml/2006/table">
            <a:tbl>
              <a:tblPr firstRow="1" bandRow="1">
                <a:tableStyleId>{22838BEF-8BB2-4498-84A7-C5851F593DF1}</a:tableStyleId>
              </a:tblPr>
              <a:tblGrid>
                <a:gridCol w="3996532"/>
                <a:gridCol w="3996532"/>
              </a:tblGrid>
              <a:tr h="697760">
                <a:tc>
                  <a:txBody>
                    <a:bodyPr/>
                    <a:lstStyle/>
                    <a:p>
                      <a:r>
                        <a:rPr lang="en-ZA" dirty="0" smtClean="0"/>
                        <a:t>Issues</a:t>
                      </a:r>
                      <a:r>
                        <a:rPr lang="en-ZA" baseline="0" dirty="0" smtClean="0"/>
                        <a:t> to be introduced</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tr>
              <a:tr h="1706294">
                <a:tc>
                  <a:txBody>
                    <a:bodyPr/>
                    <a:lstStyle/>
                    <a:p>
                      <a:r>
                        <a:rPr lang="en-ZA" sz="1400" dirty="0" smtClean="0"/>
                        <a:t>Resale of Original Work of Art</a:t>
                      </a:r>
                      <a:endParaRPr lang="en-ZA"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u="none" dirty="0" smtClean="0"/>
                        <a:t>Section 6 of the Bill which makes provision</a:t>
                      </a:r>
                      <a:r>
                        <a:rPr lang="en-ZA" sz="1400" u="none" baseline="0" dirty="0" smtClean="0"/>
                        <a:t> for the insertion of section 7A into the principal Act stipulates in section 7A(1) that </a:t>
                      </a:r>
                      <a:r>
                        <a:rPr lang="en-US" sz="1400" u="none" kern="1200" baseline="0" dirty="0" smtClean="0">
                          <a:solidFill>
                            <a:schemeClr val="dk1"/>
                          </a:solidFill>
                          <a:latin typeface="+mn-lt"/>
                          <a:ea typeface="+mn-ea"/>
                          <a:cs typeface="+mn-cs"/>
                        </a:rPr>
                        <a:t> a</a:t>
                      </a:r>
                      <a:r>
                        <a:rPr lang="en-US" sz="1400" u="none" kern="1200" dirty="0" smtClean="0">
                          <a:solidFill>
                            <a:schemeClr val="dk1"/>
                          </a:solidFill>
                          <a:latin typeface="+mn-lt"/>
                          <a:ea typeface="+mn-ea"/>
                          <a:cs typeface="+mn-cs"/>
                        </a:rPr>
                        <a:t> creator of artistic work shall, with respect to original works of art enjoy the inalienable resale royalty right on the commercial resale of his or her created work of art subsequent to the first transfer by the author or creator of such  work of art.</a:t>
                      </a:r>
                    </a:p>
                    <a:p>
                      <a:endParaRPr lang="en-ZA" sz="1600" dirty="0" smtClean="0"/>
                    </a:p>
                  </a:txBody>
                  <a:tcPr/>
                </a:tc>
              </a:tr>
              <a:tr h="1706294">
                <a:tc>
                  <a:txBody>
                    <a:bodyPr/>
                    <a:lstStyle/>
                    <a:p>
                      <a:r>
                        <a:rPr lang="en-ZA" sz="1400" dirty="0" smtClean="0"/>
                        <a:t>Local</a:t>
                      </a:r>
                      <a:r>
                        <a:rPr lang="en-ZA" sz="1400" baseline="0" dirty="0" smtClean="0"/>
                        <a:t> Content</a:t>
                      </a:r>
                      <a:endParaRPr lang="en-ZA" sz="1400" dirty="0"/>
                    </a:p>
                  </a:txBody>
                  <a:tcPr/>
                </a:tc>
                <a:tc>
                  <a:txBody>
                    <a:bodyPr/>
                    <a:lstStyle/>
                    <a:p>
                      <a:r>
                        <a:rPr lang="en-ZA" sz="1400" dirty="0" smtClean="0"/>
                        <a:t>Section 11 of the Bill which provides for the insertion of section 10A stipulates</a:t>
                      </a:r>
                      <a:r>
                        <a:rPr lang="en-ZA" sz="1400" baseline="0" dirty="0" smtClean="0"/>
                        <a:t> that the broadcasting industry is under obligation to develop the culture and support the growth of local content in specified areas of the Republic.</a:t>
                      </a:r>
                      <a:endParaRPr lang="en-ZA" sz="1400" dirty="0" smtClean="0"/>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15</a:t>
            </a:fld>
            <a:endParaRPr lang="en-US" sz="1400" b="0">
              <a:solidFill>
                <a:schemeClr val="tx1"/>
              </a:solidFill>
            </a:endParaRPr>
          </a:p>
        </p:txBody>
      </p:sp>
    </p:spTree>
    <p:extLst>
      <p:ext uri="{BB962C8B-B14F-4D97-AF65-F5344CB8AC3E}">
        <p14:creationId xmlns:p14="http://schemas.microsoft.com/office/powerpoint/2010/main" val="22387428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8542865"/>
              </p:ext>
            </p:extLst>
          </p:nvPr>
        </p:nvGraphicFramePr>
        <p:xfrm>
          <a:off x="395536" y="2204864"/>
          <a:ext cx="7993064" cy="4202960"/>
        </p:xfrm>
        <a:graphic>
          <a:graphicData uri="http://schemas.openxmlformats.org/drawingml/2006/table">
            <a:tbl>
              <a:tblPr firstRow="1" bandRow="1">
                <a:tableStyleId>{22838BEF-8BB2-4498-84A7-C5851F593DF1}</a:tableStyleId>
              </a:tblPr>
              <a:tblGrid>
                <a:gridCol w="3996532"/>
                <a:gridCol w="3996532"/>
              </a:tblGrid>
              <a:tr h="697760">
                <a:tc>
                  <a:txBody>
                    <a:bodyPr/>
                    <a:lstStyle/>
                    <a:p>
                      <a:r>
                        <a:rPr lang="en-ZA" dirty="0" smtClean="0"/>
                        <a:t>Issues</a:t>
                      </a:r>
                      <a:r>
                        <a:rPr lang="en-ZA" baseline="0" dirty="0" smtClean="0"/>
                        <a:t> to be introduced</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tr>
              <a:tr h="404258">
                <a:tc>
                  <a:txBody>
                    <a:bodyPr/>
                    <a:lstStyle/>
                    <a:p>
                      <a:r>
                        <a:rPr lang="en-ZA" sz="1400" dirty="0" smtClean="0"/>
                        <a:t>Orphan Works and Exceptions and Limitations</a:t>
                      </a:r>
                      <a:endParaRPr lang="en-Z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u="sng" dirty="0" smtClean="0"/>
                        <a:t>Section 25 of the Bill which provides</a:t>
                      </a:r>
                      <a:r>
                        <a:rPr lang="en-ZA" sz="1400" u="sng" baseline="0" dirty="0" smtClean="0"/>
                        <a:t> for the insertion of section 21(3) into the principal Act stipulates that</a:t>
                      </a:r>
                      <a:r>
                        <a:rPr lang="en-ZA" sz="1400"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sz="1400" u="none" kern="1200" dirty="0" smtClean="0">
                          <a:solidFill>
                            <a:schemeClr val="dk1"/>
                          </a:solidFill>
                          <a:latin typeface="+mn-lt"/>
                          <a:ea typeface="+mn-ea"/>
                          <a:cs typeface="+mn-cs"/>
                        </a:rPr>
                        <a:t>Ownership of any copyright  whose owner cannot be located, is unknown, or is deceased shall  vest in the state: Provided that if the owner of such copyright is located at anytime, ownership of such copyright shall be conferred back  to  such owner.</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u="none" kern="1200" baseline="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u="none" kern="1200" baseline="0" dirty="0" smtClean="0">
                          <a:solidFill>
                            <a:schemeClr val="dk1"/>
                          </a:solidFill>
                          <a:latin typeface="+mn-lt"/>
                          <a:ea typeface="+mn-ea"/>
                          <a:cs typeface="+mn-cs"/>
                        </a:rPr>
                        <a:t>Furthermore, section 27 of the Bill which provides for the insertion of section 22A into the principal Act makes provision for  a</a:t>
                      </a:r>
                      <a:r>
                        <a:rPr lang="en-ZA" sz="1400" u="none" kern="1200" dirty="0" smtClean="0">
                          <a:solidFill>
                            <a:schemeClr val="dk1"/>
                          </a:solidFill>
                          <a:latin typeface="+mn-lt"/>
                          <a:ea typeface="+mn-ea"/>
                          <a:cs typeface="+mn-cs"/>
                        </a:rPr>
                        <a:t> person who wishes to obtain a licence to do an act which is subject to copyright in respect of orphan works.</a:t>
                      </a:r>
                      <a:endParaRPr lang="en-ZA" sz="1400" dirty="0" smtClean="0"/>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16</a:t>
            </a:fld>
            <a:endParaRPr lang="en-US" sz="1400" b="0">
              <a:solidFill>
                <a:schemeClr val="tx1"/>
              </a:solidFill>
            </a:endParaRPr>
          </a:p>
        </p:txBody>
      </p:sp>
    </p:spTree>
    <p:extLst>
      <p:ext uri="{BB962C8B-B14F-4D97-AF65-F5344CB8AC3E}">
        <p14:creationId xmlns:p14="http://schemas.microsoft.com/office/powerpoint/2010/main" val="3014846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8542865"/>
              </p:ext>
            </p:extLst>
          </p:nvPr>
        </p:nvGraphicFramePr>
        <p:xfrm>
          <a:off x="395536" y="2204864"/>
          <a:ext cx="7993064" cy="4416320"/>
        </p:xfrm>
        <a:graphic>
          <a:graphicData uri="http://schemas.openxmlformats.org/drawingml/2006/table">
            <a:tbl>
              <a:tblPr firstRow="1" bandRow="1">
                <a:tableStyleId>{22838BEF-8BB2-4498-84A7-C5851F593DF1}</a:tableStyleId>
              </a:tblPr>
              <a:tblGrid>
                <a:gridCol w="3996532"/>
                <a:gridCol w="3996532"/>
              </a:tblGrid>
              <a:tr h="697760">
                <a:tc>
                  <a:txBody>
                    <a:bodyPr/>
                    <a:lstStyle/>
                    <a:p>
                      <a:r>
                        <a:rPr lang="en-ZA" dirty="0" smtClean="0"/>
                        <a:t>Issues</a:t>
                      </a:r>
                      <a:r>
                        <a:rPr lang="en-ZA" baseline="0" dirty="0" smtClean="0"/>
                        <a:t> to be introduced</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tr>
              <a:tr h="404258">
                <a:tc>
                  <a:txBody>
                    <a:bodyPr/>
                    <a:lstStyle/>
                    <a:p>
                      <a:r>
                        <a:rPr lang="en-ZA" sz="1400" dirty="0" smtClean="0"/>
                        <a:t>Fair</a:t>
                      </a:r>
                      <a:r>
                        <a:rPr lang="en-ZA" sz="1400" baseline="0" dirty="0" smtClean="0"/>
                        <a:t> Use of Copyright Work </a:t>
                      </a:r>
                      <a:endParaRPr lang="en-Z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t>Section</a:t>
                      </a:r>
                      <a:r>
                        <a:rPr lang="en-ZA" sz="1400" baseline="0" dirty="0" smtClean="0"/>
                        <a:t> 14 of the Bill which provides for the insertion of section 12A  which deals with the exception of fair use stipulates, inter alia, that:</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ZA" sz="1400" u="none" kern="1200" dirty="0" smtClean="0">
                          <a:solidFill>
                            <a:schemeClr val="dk1"/>
                          </a:solidFill>
                          <a:latin typeface="+mn-lt"/>
                          <a:ea typeface="+mn-ea"/>
                          <a:cs typeface="+mn-cs"/>
                        </a:rPr>
                        <a:t>“Notwithstanding any provision of this Act, fair use of work eligible for copyright includes the use by reproduction in copies, translation or by any other means which does not require the granting of licence as </a:t>
                      </a:r>
                      <a:r>
                        <a:rPr lang="en-US" sz="1400" u="none" kern="1200" dirty="0" smtClean="0">
                          <a:solidFill>
                            <a:schemeClr val="dk1"/>
                          </a:solidFill>
                          <a:latin typeface="+mn-lt"/>
                          <a:ea typeface="+mn-ea"/>
                          <a:cs typeface="+mn-cs"/>
                        </a:rPr>
                        <a:t>specified in the Schedule hereto</a:t>
                      </a:r>
                      <a:r>
                        <a:rPr lang="en-ZA" sz="1400" u="none" kern="1200" dirty="0" smtClean="0">
                          <a:solidFill>
                            <a:schemeClr val="dk1"/>
                          </a:solidFill>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400" u="none" kern="1200" dirty="0" smtClean="0">
                        <a:solidFill>
                          <a:schemeClr val="dk1"/>
                        </a:solidFill>
                        <a:latin typeface="+mn-lt"/>
                        <a:ea typeface="+mn-ea"/>
                        <a:cs typeface="+mn-cs"/>
                      </a:endParaRPr>
                    </a:p>
                    <a:p>
                      <a:r>
                        <a:rPr lang="en-ZA" sz="1400" u="none" kern="1200" dirty="0" smtClean="0">
                          <a:solidFill>
                            <a:schemeClr val="dk1"/>
                          </a:solidFill>
                          <a:latin typeface="+mn-lt"/>
                          <a:ea typeface="+mn-ea"/>
                          <a:cs typeface="+mn-cs"/>
                        </a:rPr>
                        <a:t>Furthermore,</a:t>
                      </a:r>
                      <a:r>
                        <a:rPr lang="en-ZA" sz="1400" u="none" kern="1200" baseline="0" dirty="0" smtClean="0">
                          <a:solidFill>
                            <a:schemeClr val="dk1"/>
                          </a:solidFill>
                          <a:latin typeface="+mn-lt"/>
                          <a:ea typeface="+mn-ea"/>
                          <a:cs typeface="+mn-cs"/>
                        </a:rPr>
                        <a:t> this section stipulates the factors that need to be considered in determining whether  the use of a copyright amounts to fair use.</a:t>
                      </a:r>
                      <a:endParaRPr lang="en-US" sz="1400" u="none" kern="1200" dirty="0" smtClean="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u="none"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smtClean="0"/>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17</a:t>
            </a:fld>
            <a:endParaRPr lang="en-US" sz="1400" b="0">
              <a:solidFill>
                <a:schemeClr val="tx1"/>
              </a:solidFill>
            </a:endParaRPr>
          </a:p>
        </p:txBody>
      </p:sp>
    </p:spTree>
    <p:extLst>
      <p:ext uri="{BB962C8B-B14F-4D97-AF65-F5344CB8AC3E}">
        <p14:creationId xmlns:p14="http://schemas.microsoft.com/office/powerpoint/2010/main" val="3014846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Key Issues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8542865"/>
              </p:ext>
            </p:extLst>
          </p:nvPr>
        </p:nvGraphicFramePr>
        <p:xfrm>
          <a:off x="395536" y="2204864"/>
          <a:ext cx="3996532" cy="4419600"/>
        </p:xfrm>
        <a:graphic>
          <a:graphicData uri="http://schemas.openxmlformats.org/drawingml/2006/table">
            <a:tbl>
              <a:tblPr firstRow="1" bandRow="1">
                <a:tableStyleId>{22838BEF-8BB2-4498-84A7-C5851F593DF1}</a:tableStyleId>
              </a:tblPr>
              <a:tblGrid>
                <a:gridCol w="3996532"/>
              </a:tblGrid>
              <a:tr h="4042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sng" kern="1200" dirty="0" smtClean="0">
                          <a:solidFill>
                            <a:schemeClr val="dk1"/>
                          </a:solidFill>
                          <a:latin typeface="+mn-lt"/>
                          <a:ea typeface="+mn-ea"/>
                          <a:cs typeface="+mn-cs"/>
                        </a:rPr>
                        <a:t>Key Issues:</a:t>
                      </a:r>
                      <a:endParaRPr lang="en-US" sz="1400" u="none" kern="1200" dirty="0" smtClean="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u="none" kern="1200" dirty="0" smtClean="0">
                        <a:solidFill>
                          <a:schemeClr val="dk1"/>
                        </a:solidFill>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400" u="none" kern="1200" baseline="0" dirty="0" smtClean="0">
                          <a:solidFill>
                            <a:schemeClr val="dk1"/>
                          </a:solidFill>
                          <a:latin typeface="+mn-lt"/>
                          <a:ea typeface="+mn-ea"/>
                          <a:cs typeface="+mn-cs"/>
                        </a:rPr>
                        <a:t>FLEXIBILITIES</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u="none" kern="1200" baseline="0" dirty="0" smtClean="0">
                          <a:solidFill>
                            <a:schemeClr val="dk1"/>
                          </a:solidFill>
                          <a:latin typeface="+mn-lt"/>
                          <a:ea typeface="+mn-ea"/>
                          <a:cs typeface="+mn-cs"/>
                        </a:rPr>
                        <a:t>1.1 Access to Education</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u="none" kern="1200" baseline="0" dirty="0" smtClean="0">
                          <a:solidFill>
                            <a:schemeClr val="dk1"/>
                          </a:solidFill>
                          <a:latin typeface="+mn-lt"/>
                          <a:ea typeface="+mn-ea"/>
                          <a:cs typeface="+mn-cs"/>
                        </a:rPr>
                        <a:t>1.2 Access to Knowledge</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u="none" kern="1200" baseline="0" dirty="0" smtClean="0">
                          <a:solidFill>
                            <a:schemeClr val="dk1"/>
                          </a:solidFill>
                          <a:latin typeface="+mn-lt"/>
                          <a:ea typeface="+mn-ea"/>
                          <a:cs typeface="+mn-cs"/>
                        </a:rPr>
                        <a:t>1.3 Access to learning Materials</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u="none" kern="1200" baseline="0" dirty="0" smtClean="0">
                          <a:solidFill>
                            <a:schemeClr val="dk1"/>
                          </a:solidFill>
                          <a:latin typeface="+mn-lt"/>
                          <a:ea typeface="+mn-ea"/>
                          <a:cs typeface="+mn-cs"/>
                        </a:rPr>
                        <a:t>1.4 People with Disabilities</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u="none" kern="1200" baseline="0" dirty="0" smtClean="0">
                          <a:solidFill>
                            <a:schemeClr val="dk1"/>
                          </a:solidFill>
                          <a:latin typeface="+mn-lt"/>
                          <a:ea typeface="+mn-ea"/>
                          <a:cs typeface="+mn-cs"/>
                        </a:rPr>
                        <a:t>1.5 Access : Libraries and Orphan Works</a:t>
                      </a:r>
                    </a:p>
                    <a:p>
                      <a:pPr marL="342900" marR="0" lvl="0" indent="-342900" algn="l" defTabSz="914400" rtl="0" eaLnBrk="1" fontAlgn="auto" latinLnBrk="0" hangingPunct="1">
                        <a:lnSpc>
                          <a:spcPct val="100000"/>
                        </a:lnSpc>
                        <a:spcBef>
                          <a:spcPts val="0"/>
                        </a:spcBef>
                        <a:spcAft>
                          <a:spcPts val="0"/>
                        </a:spcAft>
                        <a:buClrTx/>
                        <a:buSzTx/>
                        <a:buFontTx/>
                        <a:buNone/>
                        <a:tabLst/>
                        <a:defRPr/>
                      </a:pPr>
                      <a:endParaRPr lang="en-US" sz="1400" u="none" kern="1200" baseline="0" dirty="0" smtClean="0">
                        <a:solidFill>
                          <a:schemeClr val="dk1"/>
                        </a:solidFill>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400" u="none" kern="1200" baseline="0" dirty="0" smtClean="0">
                          <a:solidFill>
                            <a:schemeClr val="dk1"/>
                          </a:solidFill>
                          <a:latin typeface="+mn-lt"/>
                          <a:ea typeface="+mn-ea"/>
                          <a:cs typeface="+mn-cs"/>
                        </a:rPr>
                        <a:t>ARTISTS</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u="none" kern="1200" dirty="0" smtClean="0">
                          <a:solidFill>
                            <a:schemeClr val="dk1"/>
                          </a:solidFill>
                          <a:latin typeface="+mn-lt"/>
                          <a:ea typeface="+mn-ea"/>
                          <a:cs typeface="+mn-cs"/>
                        </a:rPr>
                        <a:t>2.1 </a:t>
                      </a:r>
                      <a:r>
                        <a:rPr lang="en-US" sz="1400" b="1" u="none" kern="1200" dirty="0" smtClean="0">
                          <a:solidFill>
                            <a:schemeClr val="dk1"/>
                          </a:solidFill>
                          <a:latin typeface="+mn-lt"/>
                          <a:ea typeface="+mn-ea"/>
                          <a:cs typeface="+mn-cs"/>
                        </a:rPr>
                        <a:t>Performers</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b="1" u="none" kern="1200" dirty="0" smtClean="0">
                          <a:solidFill>
                            <a:schemeClr val="dk1"/>
                          </a:solidFill>
                          <a:latin typeface="+mn-lt"/>
                          <a:ea typeface="+mn-ea"/>
                          <a:cs typeface="+mn-cs"/>
                        </a:rPr>
                        <a:t>2.2</a:t>
                      </a:r>
                      <a:r>
                        <a:rPr lang="en-US" sz="1400" b="1" u="none" kern="1200" baseline="0" dirty="0" smtClean="0">
                          <a:solidFill>
                            <a:schemeClr val="dk1"/>
                          </a:solidFill>
                          <a:latin typeface="+mn-lt"/>
                          <a:ea typeface="+mn-ea"/>
                          <a:cs typeface="+mn-cs"/>
                        </a:rPr>
                        <a:t> Accrual of Royalties</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b="1" u="none" kern="1200" baseline="0" dirty="0" smtClean="0">
                          <a:solidFill>
                            <a:schemeClr val="dk1"/>
                          </a:solidFill>
                          <a:latin typeface="+mn-lt"/>
                          <a:ea typeface="+mn-ea"/>
                          <a:cs typeface="+mn-cs"/>
                        </a:rPr>
                        <a:t>2.3 Joint Owner of Copyright</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b="1" u="none" kern="1200" baseline="0" dirty="0" smtClean="0">
                          <a:solidFill>
                            <a:schemeClr val="dk1"/>
                          </a:solidFill>
                          <a:latin typeface="+mn-lt"/>
                          <a:ea typeface="+mn-ea"/>
                          <a:cs typeface="+mn-cs"/>
                        </a:rPr>
                        <a:t>2.4 Rights to be managed</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b="1" u="none" kern="1200" baseline="0" dirty="0" smtClean="0">
                          <a:solidFill>
                            <a:schemeClr val="dk1"/>
                          </a:solidFill>
                          <a:latin typeface="+mn-lt"/>
                          <a:ea typeface="+mn-ea"/>
                          <a:cs typeface="+mn-cs"/>
                        </a:rPr>
                        <a:t>2.5 Resale</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b="1" u="none" kern="1200" baseline="0" dirty="0" smtClean="0">
                          <a:solidFill>
                            <a:schemeClr val="dk1"/>
                          </a:solidFill>
                          <a:latin typeface="+mn-lt"/>
                          <a:ea typeface="+mn-ea"/>
                          <a:cs typeface="+mn-cs"/>
                        </a:rPr>
                        <a:t>2.6 Percentages of Royalties</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b="1" u="none" kern="1200" baseline="0" dirty="0" smtClean="0">
                          <a:solidFill>
                            <a:schemeClr val="dk1"/>
                          </a:solidFill>
                          <a:latin typeface="+mn-lt"/>
                          <a:ea typeface="+mn-ea"/>
                          <a:cs typeface="+mn-cs"/>
                        </a:rPr>
                        <a:t>2.7 Separate Collecting Societies</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b="1" u="none" kern="1200" baseline="0" dirty="0" smtClean="0">
                          <a:solidFill>
                            <a:schemeClr val="dk1"/>
                          </a:solidFill>
                          <a:latin typeface="+mn-lt"/>
                          <a:ea typeface="+mn-ea"/>
                          <a:cs typeface="+mn-cs"/>
                        </a:rPr>
                        <a:t>2.8 Composers/ Authors/ Fixation</a:t>
                      </a:r>
                      <a:endParaRPr lang="en-US" sz="1400" u="none" kern="1200" dirty="0" smtClean="0">
                        <a:solidFill>
                          <a:schemeClr val="dk1"/>
                        </a:solidFill>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lang="en-US" sz="1400" u="none" kern="1200" dirty="0" smtClean="0">
                        <a:solidFill>
                          <a:schemeClr val="dk1"/>
                        </a:solidFill>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lang="en-ZA" sz="1400" dirty="0" smtClean="0"/>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18</a:t>
            </a:fld>
            <a:endParaRPr lang="en-US" sz="1400" b="0">
              <a:solidFill>
                <a:schemeClr val="tx1"/>
              </a:solidFill>
            </a:endParaRPr>
          </a:p>
        </p:txBody>
      </p:sp>
    </p:spTree>
    <p:extLst>
      <p:ext uri="{BB962C8B-B14F-4D97-AF65-F5344CB8AC3E}">
        <p14:creationId xmlns:p14="http://schemas.microsoft.com/office/powerpoint/2010/main" val="3014846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Key Issues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8542865"/>
              </p:ext>
            </p:extLst>
          </p:nvPr>
        </p:nvGraphicFramePr>
        <p:xfrm>
          <a:off x="395536" y="2204864"/>
          <a:ext cx="3996532" cy="4419600"/>
        </p:xfrm>
        <a:graphic>
          <a:graphicData uri="http://schemas.openxmlformats.org/drawingml/2006/table">
            <a:tbl>
              <a:tblPr firstRow="1" bandRow="1">
                <a:tableStyleId>{22838BEF-8BB2-4498-84A7-C5851F593DF1}</a:tableStyleId>
              </a:tblPr>
              <a:tblGrid>
                <a:gridCol w="3996532"/>
              </a:tblGrid>
              <a:tr h="4042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sng" kern="1200" dirty="0" smtClean="0">
                          <a:solidFill>
                            <a:schemeClr val="dk1"/>
                          </a:solidFill>
                          <a:latin typeface="+mn-lt"/>
                          <a:ea typeface="+mn-ea"/>
                          <a:cs typeface="+mn-cs"/>
                        </a:rPr>
                        <a:t>Key Issues:</a:t>
                      </a:r>
                      <a:endParaRPr lang="en-US" sz="1400" u="none" kern="1200" dirty="0" smtClean="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u="none" kern="1200" dirty="0" smtClean="0">
                        <a:solidFill>
                          <a:schemeClr val="dk1"/>
                        </a:solidFill>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US" sz="1400" u="none" kern="1200" baseline="0" dirty="0" smtClean="0">
                          <a:solidFill>
                            <a:schemeClr val="dk1"/>
                          </a:solidFill>
                          <a:latin typeface="+mn-lt"/>
                          <a:ea typeface="+mn-ea"/>
                          <a:cs typeface="+mn-cs"/>
                        </a:rPr>
                        <a:t> PHONOGRAMS/ PERFORMERS RIGHTS</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u="none" kern="1200" baseline="0" dirty="0" smtClean="0">
                          <a:solidFill>
                            <a:schemeClr val="dk1"/>
                          </a:solidFill>
                          <a:latin typeface="+mn-lt"/>
                          <a:ea typeface="+mn-ea"/>
                          <a:cs typeface="+mn-cs"/>
                        </a:rPr>
                        <a:t>3.1 Copyright Owner (Joint Ownership?)</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u="none" kern="1200" baseline="0" dirty="0" smtClean="0">
                          <a:solidFill>
                            <a:schemeClr val="dk1"/>
                          </a:solidFill>
                          <a:latin typeface="+mn-lt"/>
                          <a:ea typeface="+mn-ea"/>
                          <a:cs typeface="+mn-cs"/>
                        </a:rPr>
                        <a:t>3.2 Royalty Accrual to parties</a:t>
                      </a:r>
                    </a:p>
                    <a:p>
                      <a:pPr marL="342900" marR="0" lvl="0" indent="-342900" algn="l" defTabSz="914400" rtl="0" eaLnBrk="1" fontAlgn="auto" latinLnBrk="0" hangingPunct="1">
                        <a:lnSpc>
                          <a:spcPct val="100000"/>
                        </a:lnSpc>
                        <a:spcBef>
                          <a:spcPts val="0"/>
                        </a:spcBef>
                        <a:spcAft>
                          <a:spcPts val="0"/>
                        </a:spcAft>
                        <a:buClrTx/>
                        <a:buSzTx/>
                        <a:buFontTx/>
                        <a:buNone/>
                        <a:tabLst/>
                        <a:defRPr/>
                      </a:pPr>
                      <a:endParaRPr lang="en-US" sz="1400" u="none" kern="1200" baseline="0" dirty="0" smtClean="0">
                        <a:solidFill>
                          <a:schemeClr val="dk1"/>
                        </a:solidFill>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None/>
                        <a:tabLst/>
                        <a:defRPr/>
                      </a:pPr>
                      <a:endParaRPr lang="en-US" sz="1400" u="none" kern="1200" baseline="0" dirty="0" smtClean="0">
                        <a:solidFill>
                          <a:schemeClr val="dk1"/>
                        </a:solidFill>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startAt="4"/>
                        <a:tabLst/>
                        <a:defRPr/>
                      </a:pPr>
                      <a:r>
                        <a:rPr lang="en-US" sz="1400" u="none" kern="1200" baseline="0" dirty="0" smtClean="0">
                          <a:solidFill>
                            <a:schemeClr val="dk1"/>
                          </a:solidFill>
                          <a:latin typeface="+mn-lt"/>
                          <a:ea typeface="+mn-ea"/>
                          <a:cs typeface="+mn-cs"/>
                        </a:rPr>
                        <a:t>COLLECTIVE MANAGEMENT</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u="none" kern="1200" baseline="0" dirty="0" smtClean="0">
                          <a:solidFill>
                            <a:schemeClr val="dk1"/>
                          </a:solidFill>
                          <a:latin typeface="+mn-lt"/>
                          <a:ea typeface="+mn-ea"/>
                          <a:cs typeface="+mn-cs"/>
                        </a:rPr>
                        <a:t>4.1 One Collecting Society per right</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u="none" kern="1200" baseline="0" dirty="0" smtClean="0">
                          <a:solidFill>
                            <a:schemeClr val="dk1"/>
                          </a:solidFill>
                          <a:latin typeface="+mn-lt"/>
                          <a:ea typeface="+mn-ea"/>
                          <a:cs typeface="+mn-cs"/>
                        </a:rPr>
                        <a:t>4.2 Right of Resale: Separate Collecting Society?</a:t>
                      </a:r>
                    </a:p>
                    <a:p>
                      <a:pPr marL="342900" marR="0" lvl="0" indent="-342900" algn="l" defTabSz="914400" rtl="0" eaLnBrk="1" fontAlgn="auto" latinLnBrk="0" hangingPunct="1">
                        <a:lnSpc>
                          <a:spcPct val="100000"/>
                        </a:lnSpc>
                        <a:spcBef>
                          <a:spcPts val="0"/>
                        </a:spcBef>
                        <a:spcAft>
                          <a:spcPts val="0"/>
                        </a:spcAft>
                        <a:buClrTx/>
                        <a:buSzTx/>
                        <a:buFontTx/>
                        <a:buNone/>
                        <a:tabLst/>
                        <a:defRPr/>
                      </a:pPr>
                      <a:endParaRPr lang="en-US" sz="1400" u="none" kern="1200" baseline="0" dirty="0" smtClean="0">
                        <a:solidFill>
                          <a:schemeClr val="dk1"/>
                        </a:solidFill>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startAt="5"/>
                        <a:tabLst/>
                        <a:defRPr/>
                      </a:pPr>
                      <a:r>
                        <a:rPr lang="en-US" sz="1400" u="none" kern="1200" baseline="0" dirty="0" smtClean="0">
                          <a:solidFill>
                            <a:schemeClr val="dk1"/>
                          </a:solidFill>
                          <a:latin typeface="+mn-lt"/>
                          <a:ea typeface="+mn-ea"/>
                          <a:cs typeface="+mn-cs"/>
                        </a:rPr>
                        <a:t>COLLECTING SOCIETIES</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u="none" kern="1200" baseline="0" dirty="0" smtClean="0">
                          <a:solidFill>
                            <a:schemeClr val="dk1"/>
                          </a:solidFill>
                          <a:latin typeface="+mn-lt"/>
                          <a:ea typeface="+mn-ea"/>
                          <a:cs typeface="+mn-cs"/>
                        </a:rPr>
                        <a:t>5.1 Collective Management in the Digital Environment</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u="none" kern="1200" baseline="0" dirty="0" smtClean="0">
                          <a:solidFill>
                            <a:schemeClr val="dk1"/>
                          </a:solidFill>
                          <a:latin typeface="+mn-lt"/>
                          <a:ea typeface="+mn-ea"/>
                          <a:cs typeface="+mn-cs"/>
                        </a:rPr>
                        <a:t>5.2 Treaty Language (WPPT + WCT)</a:t>
                      </a: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u="none" kern="1200" baseline="0" dirty="0" smtClean="0">
                          <a:solidFill>
                            <a:schemeClr val="dk1"/>
                          </a:solidFill>
                          <a:latin typeface="+mn-lt"/>
                          <a:ea typeface="+mn-ea"/>
                          <a:cs typeface="+mn-cs"/>
                        </a:rPr>
                        <a:t>5.3 Reciprocity in terms of the Rome Convention (ILO)</a:t>
                      </a:r>
                    </a:p>
                    <a:p>
                      <a:pPr marL="342900" marR="0" lvl="0" indent="-342900" algn="l" defTabSz="914400" rtl="0" eaLnBrk="1" fontAlgn="auto" latinLnBrk="0" hangingPunct="1">
                        <a:lnSpc>
                          <a:spcPct val="100000"/>
                        </a:lnSpc>
                        <a:spcBef>
                          <a:spcPts val="0"/>
                        </a:spcBef>
                        <a:spcAft>
                          <a:spcPts val="0"/>
                        </a:spcAft>
                        <a:buClrTx/>
                        <a:buSzTx/>
                        <a:buFontTx/>
                        <a:buNone/>
                        <a:tabLst/>
                        <a:defRPr/>
                      </a:pPr>
                      <a:endParaRPr lang="en-US" sz="1400" u="none" kern="1200" dirty="0" smtClean="0">
                        <a:solidFill>
                          <a:schemeClr val="dk1"/>
                        </a:solidFill>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lang="en-ZA" sz="1400" dirty="0" smtClean="0"/>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19</a:t>
            </a:fld>
            <a:endParaRPr lang="en-US" sz="1400" b="0">
              <a:solidFill>
                <a:schemeClr val="tx1"/>
              </a:solidFill>
            </a:endParaRPr>
          </a:p>
        </p:txBody>
      </p:sp>
    </p:spTree>
    <p:extLst>
      <p:ext uri="{BB962C8B-B14F-4D97-AF65-F5344CB8AC3E}">
        <p14:creationId xmlns:p14="http://schemas.microsoft.com/office/powerpoint/2010/main" val="3014846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ZA" dirty="0" smtClean="0">
                <a:latin typeface="Arial" charset="0"/>
              </a:rPr>
              <a:t>Presenter</a:t>
            </a:r>
            <a:endParaRPr lang="en-ZA" dirty="0">
              <a:latin typeface="Arial" charset="0"/>
            </a:endParaRPr>
          </a:p>
        </p:txBody>
      </p:sp>
      <p:sp>
        <p:nvSpPr>
          <p:cNvPr id="3" name="Content Placeholder 2"/>
          <p:cNvSpPr>
            <a:spLocks noGrp="1"/>
          </p:cNvSpPr>
          <p:nvPr>
            <p:ph idx="1"/>
          </p:nvPr>
        </p:nvSpPr>
        <p:spPr>
          <a:xfrm>
            <a:off x="323528" y="2160290"/>
            <a:ext cx="7993063" cy="4679950"/>
          </a:xfrm>
        </p:spPr>
        <p:txBody>
          <a:bodyPr/>
          <a:lstStyle/>
          <a:p>
            <a:pPr>
              <a:defRPr/>
            </a:pPr>
            <a:endParaRPr lang="en-ZA" sz="2000" b="1" i="1" dirty="0" smtClean="0">
              <a:ea typeface="+mn-ea"/>
            </a:endParaRPr>
          </a:p>
          <a:p>
            <a:pPr>
              <a:defRPr/>
            </a:pPr>
            <a:endParaRPr lang="en-ZA" sz="2000" b="1" i="1" dirty="0">
              <a:ea typeface="+mn-ea"/>
            </a:endParaRPr>
          </a:p>
          <a:p>
            <a:pPr>
              <a:defRPr/>
            </a:pPr>
            <a:endParaRPr lang="en-ZA" sz="2000" b="1" i="1" dirty="0" smtClean="0">
              <a:ea typeface="+mn-ea"/>
            </a:endParaRPr>
          </a:p>
          <a:p>
            <a:pPr>
              <a:defRPr/>
            </a:pPr>
            <a:endParaRPr lang="en-ZA" sz="2000" b="1" i="1" dirty="0">
              <a:ea typeface="+mn-ea"/>
            </a:endParaRPr>
          </a:p>
          <a:p>
            <a:pPr>
              <a:defRPr/>
            </a:pPr>
            <a:endParaRPr lang="en-ZA" sz="2000" b="1" i="1" dirty="0" smtClean="0">
              <a:ea typeface="+mn-ea"/>
            </a:endParaRPr>
          </a:p>
          <a:p>
            <a:pPr algn="r">
              <a:defRPr/>
            </a:pPr>
            <a:r>
              <a:rPr lang="en-ZA" sz="2000" b="1" i="1" dirty="0" smtClean="0">
                <a:ea typeface="+mn-ea"/>
              </a:rPr>
              <a:t>Mr MacDonald Netshitenzhe</a:t>
            </a:r>
            <a:r>
              <a:rPr lang="en-ZA" sz="2000" dirty="0" smtClean="0">
                <a:ea typeface="+mn-ea"/>
              </a:rPr>
              <a:t>: Chief Director, Consumer and Corporate Regulation Division </a:t>
            </a:r>
          </a:p>
          <a:p>
            <a:pPr marL="0" indent="0">
              <a:buFontTx/>
              <a:buNone/>
              <a:defRPr/>
            </a:pPr>
            <a:endParaRPr lang="en-ZA" sz="2000" dirty="0" smtClean="0">
              <a:ea typeface="+mn-ea"/>
            </a:endParaRPr>
          </a:p>
          <a:p>
            <a:pPr marL="0" indent="0">
              <a:buFontTx/>
              <a:buNone/>
              <a:defRPr/>
            </a:pPr>
            <a:endParaRPr lang="en-ZA" sz="2000" dirty="0" smtClean="0">
              <a:ea typeface="+mn-ea"/>
            </a:endParaRPr>
          </a:p>
          <a:p>
            <a:pPr marL="0" indent="0">
              <a:buNone/>
              <a:defRPr/>
            </a:pPr>
            <a:endParaRPr lang="en-ZA" sz="2000" dirty="0" smtClean="0">
              <a:ea typeface="+mn-ea"/>
            </a:endParaRPr>
          </a:p>
        </p:txBody>
      </p:sp>
      <p:sp>
        <p:nvSpPr>
          <p:cNvPr id="4100"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7B135E56-7A51-3C49-BBD1-32960F4C4F0C}" type="slidenum">
              <a:rPr lang="en-US" sz="1400" b="0">
                <a:solidFill>
                  <a:schemeClr val="tx1"/>
                </a:solidFill>
              </a:rPr>
              <a:pPr/>
              <a:t>2</a:t>
            </a:fld>
            <a:endParaRPr lang="en-US" sz="1400" b="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Key Issues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8542865"/>
              </p:ext>
            </p:extLst>
          </p:nvPr>
        </p:nvGraphicFramePr>
        <p:xfrm>
          <a:off x="395536" y="2204864"/>
          <a:ext cx="3996532" cy="3992880"/>
        </p:xfrm>
        <a:graphic>
          <a:graphicData uri="http://schemas.openxmlformats.org/drawingml/2006/table">
            <a:tbl>
              <a:tblPr firstRow="1" bandRow="1">
                <a:tableStyleId>{22838BEF-8BB2-4498-84A7-C5851F593DF1}</a:tableStyleId>
              </a:tblPr>
              <a:tblGrid>
                <a:gridCol w="3996532"/>
              </a:tblGrid>
              <a:tr h="4042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sng" kern="1200" dirty="0" smtClean="0">
                          <a:solidFill>
                            <a:schemeClr val="dk1"/>
                          </a:solidFill>
                          <a:latin typeface="+mn-lt"/>
                          <a:ea typeface="+mn-ea"/>
                          <a:cs typeface="+mn-cs"/>
                        </a:rPr>
                        <a:t>Key Issues:</a:t>
                      </a:r>
                      <a:endParaRPr lang="en-US" sz="1400" u="none" kern="1200" dirty="0" smtClean="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u="none" kern="1200" dirty="0" smtClean="0">
                        <a:solidFill>
                          <a:schemeClr val="dk1"/>
                        </a:solidFill>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None/>
                        <a:tabLst/>
                        <a:defRPr/>
                      </a:pPr>
                      <a:r>
                        <a:rPr lang="en-US" sz="1400" u="none" kern="1200" baseline="0" dirty="0" smtClean="0">
                          <a:solidFill>
                            <a:schemeClr val="dk1"/>
                          </a:solidFill>
                          <a:latin typeface="+mn-lt"/>
                          <a:ea typeface="+mn-ea"/>
                          <a:cs typeface="+mn-cs"/>
                        </a:rPr>
                        <a:t> 6.     TRIBUNAL COLLECTIVE</a:t>
                      </a:r>
                    </a:p>
                    <a:p>
                      <a:pPr marL="342900" marR="0" lvl="0" indent="-342900" algn="l" defTabSz="914400" rtl="0" eaLnBrk="1" fontAlgn="auto" latinLnBrk="0" hangingPunct="1">
                        <a:lnSpc>
                          <a:spcPct val="100000"/>
                        </a:lnSpc>
                        <a:spcBef>
                          <a:spcPts val="0"/>
                        </a:spcBef>
                        <a:spcAft>
                          <a:spcPts val="0"/>
                        </a:spcAft>
                        <a:buClrTx/>
                        <a:buSzTx/>
                        <a:buFont typeface="+mj-lt"/>
                        <a:buNone/>
                        <a:tabLst/>
                        <a:defRPr/>
                      </a:pPr>
                      <a:r>
                        <a:rPr lang="en-US" sz="1400" u="none" kern="1200" baseline="0" dirty="0" smtClean="0">
                          <a:solidFill>
                            <a:schemeClr val="dk1"/>
                          </a:solidFill>
                          <a:latin typeface="+mn-lt"/>
                          <a:ea typeface="+mn-ea"/>
                          <a:cs typeface="+mn-cs"/>
                        </a:rPr>
                        <a:t>6.1 Parties to determine rates</a:t>
                      </a:r>
                    </a:p>
                    <a:p>
                      <a:pPr marL="342900" marR="0" lvl="0" indent="-342900" algn="l" defTabSz="914400" rtl="0" eaLnBrk="1" fontAlgn="auto" latinLnBrk="0" hangingPunct="1">
                        <a:lnSpc>
                          <a:spcPct val="100000"/>
                        </a:lnSpc>
                        <a:spcBef>
                          <a:spcPts val="0"/>
                        </a:spcBef>
                        <a:spcAft>
                          <a:spcPts val="0"/>
                        </a:spcAft>
                        <a:buClrTx/>
                        <a:buSzTx/>
                        <a:buFont typeface="+mj-lt"/>
                        <a:buNone/>
                        <a:tabLst/>
                        <a:defRPr/>
                      </a:pPr>
                      <a:r>
                        <a:rPr lang="en-US" sz="1400" u="none" kern="1200" baseline="0" dirty="0" smtClean="0">
                          <a:solidFill>
                            <a:schemeClr val="dk1"/>
                          </a:solidFill>
                          <a:latin typeface="+mn-lt"/>
                          <a:ea typeface="+mn-ea"/>
                          <a:cs typeface="+mn-cs"/>
                        </a:rPr>
                        <a:t>6.2 Moral and Economic Rights separated</a:t>
                      </a:r>
                    </a:p>
                    <a:p>
                      <a:pPr marL="342900" marR="0" lvl="0" indent="-342900" algn="l" defTabSz="914400" rtl="0" eaLnBrk="1" fontAlgn="auto" latinLnBrk="0" hangingPunct="1">
                        <a:lnSpc>
                          <a:spcPct val="100000"/>
                        </a:lnSpc>
                        <a:spcBef>
                          <a:spcPts val="0"/>
                        </a:spcBef>
                        <a:spcAft>
                          <a:spcPts val="0"/>
                        </a:spcAft>
                        <a:buClrTx/>
                        <a:buSzTx/>
                        <a:buFont typeface="+mj-lt"/>
                        <a:buNone/>
                        <a:tabLst/>
                        <a:defRPr/>
                      </a:pPr>
                      <a:r>
                        <a:rPr lang="en-US" sz="1400" u="none" kern="1200" baseline="0" dirty="0" smtClean="0">
                          <a:solidFill>
                            <a:schemeClr val="dk1"/>
                          </a:solidFill>
                          <a:latin typeface="+mn-lt"/>
                          <a:ea typeface="+mn-ea"/>
                          <a:cs typeface="+mn-cs"/>
                        </a:rPr>
                        <a:t>6.3 Tribunal to be informed by economics in determining rates</a:t>
                      </a:r>
                    </a:p>
                    <a:p>
                      <a:pPr marL="342900" marR="0" lvl="0" indent="-342900" algn="l" defTabSz="914400" rtl="0" eaLnBrk="1" fontAlgn="auto" latinLnBrk="0" hangingPunct="1">
                        <a:lnSpc>
                          <a:spcPct val="100000"/>
                        </a:lnSpc>
                        <a:spcBef>
                          <a:spcPts val="0"/>
                        </a:spcBef>
                        <a:spcAft>
                          <a:spcPts val="0"/>
                        </a:spcAft>
                        <a:buClrTx/>
                        <a:buSzTx/>
                        <a:buFont typeface="+mj-lt"/>
                        <a:buNone/>
                        <a:tabLst/>
                        <a:defRPr/>
                      </a:pPr>
                      <a:endParaRPr lang="en-US" sz="1400" u="none" kern="1200" baseline="0" dirty="0" smtClean="0">
                        <a:solidFill>
                          <a:schemeClr val="dk1"/>
                        </a:solidFill>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400" u="none" kern="1200" baseline="0" dirty="0" smtClean="0">
                          <a:solidFill>
                            <a:schemeClr val="dk1"/>
                          </a:solidFill>
                          <a:latin typeface="+mn-lt"/>
                          <a:ea typeface="+mn-ea"/>
                          <a:cs typeface="+mn-cs"/>
                        </a:rPr>
                        <a:t>TREATIES INVOLVED</a:t>
                      </a:r>
                    </a:p>
                    <a:p>
                      <a:pPr marL="342900" marR="0" lvl="0" indent="-342900" algn="l" defTabSz="914400" rtl="0" eaLnBrk="1" fontAlgn="auto" latinLnBrk="0" hangingPunct="1">
                        <a:lnSpc>
                          <a:spcPct val="100000"/>
                        </a:lnSpc>
                        <a:spcBef>
                          <a:spcPts val="0"/>
                        </a:spcBef>
                        <a:spcAft>
                          <a:spcPts val="0"/>
                        </a:spcAft>
                        <a:buClrTx/>
                        <a:buSzTx/>
                        <a:buFont typeface="+mj-lt"/>
                        <a:buNone/>
                        <a:tabLst/>
                        <a:defRPr/>
                      </a:pPr>
                      <a:r>
                        <a:rPr lang="en-US" sz="1400" u="none" kern="1200" baseline="0" dirty="0" smtClean="0">
                          <a:solidFill>
                            <a:schemeClr val="dk1"/>
                          </a:solidFill>
                          <a:latin typeface="+mn-lt"/>
                          <a:ea typeface="+mn-ea"/>
                          <a:cs typeface="+mn-cs"/>
                        </a:rPr>
                        <a:t>7.1 WPPT</a:t>
                      </a:r>
                    </a:p>
                    <a:p>
                      <a:pPr marL="342900" marR="0" lvl="0" indent="-342900" algn="l" defTabSz="914400" rtl="0" eaLnBrk="1" fontAlgn="auto" latinLnBrk="0" hangingPunct="1">
                        <a:lnSpc>
                          <a:spcPct val="100000"/>
                        </a:lnSpc>
                        <a:spcBef>
                          <a:spcPts val="0"/>
                        </a:spcBef>
                        <a:spcAft>
                          <a:spcPts val="0"/>
                        </a:spcAft>
                        <a:buClrTx/>
                        <a:buSzTx/>
                        <a:buFont typeface="+mj-lt"/>
                        <a:buNone/>
                        <a:tabLst/>
                        <a:defRPr/>
                      </a:pPr>
                      <a:r>
                        <a:rPr lang="en-US" sz="1400" u="none" kern="1200" baseline="0" dirty="0" smtClean="0">
                          <a:solidFill>
                            <a:schemeClr val="dk1"/>
                          </a:solidFill>
                          <a:latin typeface="+mn-lt"/>
                          <a:ea typeface="+mn-ea"/>
                          <a:cs typeface="+mn-cs"/>
                        </a:rPr>
                        <a:t>7.2 WCT</a:t>
                      </a:r>
                    </a:p>
                    <a:p>
                      <a:pPr marL="342900" marR="0" lvl="0" indent="-342900" algn="l" defTabSz="914400" rtl="0" eaLnBrk="1" fontAlgn="auto" latinLnBrk="0" hangingPunct="1">
                        <a:lnSpc>
                          <a:spcPct val="100000"/>
                        </a:lnSpc>
                        <a:spcBef>
                          <a:spcPts val="0"/>
                        </a:spcBef>
                        <a:spcAft>
                          <a:spcPts val="0"/>
                        </a:spcAft>
                        <a:buClrTx/>
                        <a:buSzTx/>
                        <a:buFont typeface="+mj-lt"/>
                        <a:buNone/>
                        <a:tabLst/>
                        <a:defRPr/>
                      </a:pPr>
                      <a:r>
                        <a:rPr lang="en-US" sz="1400" u="none" kern="1200" baseline="0" dirty="0" smtClean="0">
                          <a:solidFill>
                            <a:schemeClr val="dk1"/>
                          </a:solidFill>
                          <a:latin typeface="+mn-lt"/>
                          <a:ea typeface="+mn-ea"/>
                          <a:cs typeface="+mn-cs"/>
                        </a:rPr>
                        <a:t>7.3 ILO CONVENTION</a:t>
                      </a:r>
                    </a:p>
                    <a:p>
                      <a:pPr marL="342900" marR="0" lvl="0" indent="-342900" algn="l" defTabSz="914400" rtl="0" eaLnBrk="1" fontAlgn="auto" latinLnBrk="0" hangingPunct="1">
                        <a:lnSpc>
                          <a:spcPct val="100000"/>
                        </a:lnSpc>
                        <a:spcBef>
                          <a:spcPts val="0"/>
                        </a:spcBef>
                        <a:spcAft>
                          <a:spcPts val="0"/>
                        </a:spcAft>
                        <a:buClrTx/>
                        <a:buSzTx/>
                        <a:buFont typeface="+mj-lt"/>
                        <a:buNone/>
                        <a:tabLst/>
                        <a:defRPr/>
                      </a:pPr>
                      <a:r>
                        <a:rPr lang="en-US" sz="1400" u="none" kern="1200" baseline="0" dirty="0" smtClean="0">
                          <a:solidFill>
                            <a:schemeClr val="dk1"/>
                          </a:solidFill>
                          <a:latin typeface="+mn-lt"/>
                          <a:ea typeface="+mn-ea"/>
                          <a:cs typeface="+mn-cs"/>
                        </a:rPr>
                        <a:t>     ETC…….</a:t>
                      </a:r>
                    </a:p>
                    <a:p>
                      <a:pPr marL="342900" marR="0" lvl="0" indent="-342900" algn="l" defTabSz="914400" rtl="0" eaLnBrk="1" fontAlgn="auto" latinLnBrk="0" hangingPunct="1">
                        <a:lnSpc>
                          <a:spcPct val="100000"/>
                        </a:lnSpc>
                        <a:spcBef>
                          <a:spcPts val="0"/>
                        </a:spcBef>
                        <a:spcAft>
                          <a:spcPts val="0"/>
                        </a:spcAft>
                        <a:buClrTx/>
                        <a:buSzTx/>
                        <a:buFont typeface="+mj-lt"/>
                        <a:buNone/>
                        <a:tabLst/>
                        <a:defRPr/>
                      </a:pPr>
                      <a:endParaRPr lang="en-US" sz="1400" u="none" kern="1200" baseline="0" dirty="0" smtClean="0">
                        <a:solidFill>
                          <a:schemeClr val="dk1"/>
                        </a:solidFill>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8"/>
                        <a:tabLst/>
                        <a:defRPr/>
                      </a:pPr>
                      <a:r>
                        <a:rPr lang="en-US" sz="1400" u="none" kern="1200" baseline="0" dirty="0" smtClean="0">
                          <a:solidFill>
                            <a:schemeClr val="dk1"/>
                          </a:solidFill>
                          <a:latin typeface="+mn-lt"/>
                          <a:ea typeface="+mn-ea"/>
                          <a:cs typeface="+mn-cs"/>
                        </a:rPr>
                        <a:t>MEMBERS OF THE IP TRIBUNAL</a:t>
                      </a:r>
                    </a:p>
                    <a:p>
                      <a:pPr marL="342900" marR="0" lvl="0" indent="-342900" algn="l" defTabSz="914400" rtl="0" eaLnBrk="1" fontAlgn="auto" latinLnBrk="0" hangingPunct="1">
                        <a:lnSpc>
                          <a:spcPct val="100000"/>
                        </a:lnSpc>
                        <a:spcBef>
                          <a:spcPts val="0"/>
                        </a:spcBef>
                        <a:spcAft>
                          <a:spcPts val="0"/>
                        </a:spcAft>
                        <a:buClrTx/>
                        <a:buSzTx/>
                        <a:buFont typeface="+mj-lt"/>
                        <a:buNone/>
                        <a:tabLst/>
                        <a:defRPr/>
                      </a:pPr>
                      <a:r>
                        <a:rPr lang="en-US" sz="1400" u="none" kern="1200" baseline="0" dirty="0" smtClean="0">
                          <a:solidFill>
                            <a:schemeClr val="dk1"/>
                          </a:solidFill>
                          <a:latin typeface="+mn-lt"/>
                          <a:ea typeface="+mn-ea"/>
                          <a:cs typeface="+mn-cs"/>
                        </a:rPr>
                        <a:t>        Requirements?</a:t>
                      </a:r>
                    </a:p>
                    <a:p>
                      <a:pPr marL="342900" marR="0" lvl="0" indent="-342900" algn="l" defTabSz="914400" rtl="0" eaLnBrk="1" fontAlgn="auto" latinLnBrk="0" hangingPunct="1">
                        <a:lnSpc>
                          <a:spcPct val="100000"/>
                        </a:lnSpc>
                        <a:spcBef>
                          <a:spcPts val="0"/>
                        </a:spcBef>
                        <a:spcAft>
                          <a:spcPts val="0"/>
                        </a:spcAft>
                        <a:buClrTx/>
                        <a:buSzTx/>
                        <a:buFont typeface="+mj-lt"/>
                        <a:buNone/>
                        <a:tabLst/>
                        <a:defRPr/>
                      </a:pPr>
                      <a:endParaRPr lang="en-US" sz="1400" u="none" kern="1200" dirty="0" smtClean="0">
                        <a:solidFill>
                          <a:schemeClr val="dk1"/>
                        </a:solidFill>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lang="en-ZA" sz="1400" dirty="0" smtClean="0"/>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20</a:t>
            </a:fld>
            <a:endParaRPr lang="en-US" sz="1400" b="0">
              <a:solidFill>
                <a:schemeClr val="tx1"/>
              </a:solidFill>
            </a:endParaRPr>
          </a:p>
        </p:txBody>
      </p:sp>
    </p:spTree>
    <p:extLst>
      <p:ext uri="{BB962C8B-B14F-4D97-AF65-F5344CB8AC3E}">
        <p14:creationId xmlns:p14="http://schemas.microsoft.com/office/powerpoint/2010/main" val="30148462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61A5BA-E311-FA4A-A730-7367D8021E0D}" type="slidenum">
              <a:rPr lang="en-US" sz="1400" b="0">
                <a:solidFill>
                  <a:schemeClr val="tx1"/>
                </a:solidFill>
              </a:rPr>
              <a:pPr/>
              <a:t>21</a:t>
            </a:fld>
            <a:endParaRPr lang="en-US" sz="1400" b="0">
              <a:solidFill>
                <a:schemeClr val="tx1"/>
              </a:solidFill>
            </a:endParaRPr>
          </a:p>
        </p:txBody>
      </p:sp>
      <p:sp>
        <p:nvSpPr>
          <p:cNvPr id="29700" name="Rectangle 3"/>
          <p:cNvSpPr>
            <a:spLocks noGrp="1" noChangeArrowheads="1"/>
          </p:cNvSpPr>
          <p:nvPr>
            <p:ph type="body" idx="1"/>
          </p:nvPr>
        </p:nvSpPr>
        <p:spPr>
          <a:xfrm>
            <a:off x="323528" y="1988840"/>
            <a:ext cx="7993063" cy="2665413"/>
          </a:xfrm>
        </p:spPr>
        <p:txBody>
          <a:bodyPr/>
          <a:lstStyle/>
          <a:p>
            <a:pPr marL="0" indent="0" algn="ctr" eaLnBrk="1" hangingPunct="1">
              <a:lnSpc>
                <a:spcPct val="80000"/>
              </a:lnSpc>
              <a:buFontTx/>
              <a:buNone/>
            </a:pPr>
            <a:endParaRPr lang="en-US" sz="3600" dirty="0" smtClean="0">
              <a:latin typeface="Arial" charset="0"/>
            </a:endParaRPr>
          </a:p>
          <a:p>
            <a:pPr marL="0" indent="0" algn="ctr" eaLnBrk="1" hangingPunct="1">
              <a:lnSpc>
                <a:spcPct val="80000"/>
              </a:lnSpc>
              <a:buFontTx/>
              <a:buNone/>
            </a:pPr>
            <a:endParaRPr lang="en-US" sz="3600" dirty="0" smtClean="0">
              <a:latin typeface="Arial" charset="0"/>
            </a:endParaRPr>
          </a:p>
          <a:p>
            <a:pPr marL="0" indent="0" algn="ctr" eaLnBrk="1" hangingPunct="1">
              <a:lnSpc>
                <a:spcPct val="80000"/>
              </a:lnSpc>
              <a:buFontTx/>
              <a:buNone/>
            </a:pPr>
            <a:r>
              <a:rPr lang="en-US" sz="3600" dirty="0" smtClean="0">
                <a:solidFill>
                  <a:srgbClr val="FF9900"/>
                </a:solidFill>
                <a:latin typeface="Arial" charset="0"/>
              </a:rPr>
              <a:t>Thank You</a:t>
            </a:r>
            <a:endParaRPr lang="en-US" sz="3600" dirty="0">
              <a:solidFill>
                <a:srgbClr val="FF9900"/>
              </a:solidFill>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ZA" sz="2000" dirty="0" smtClean="0">
                <a:latin typeface="Arial" charset="0"/>
              </a:rPr>
              <a:t>Purpose</a:t>
            </a:r>
            <a:endParaRPr lang="en-ZA" sz="2000" dirty="0">
              <a:latin typeface="Arial" charset="0"/>
            </a:endParaRPr>
          </a:p>
        </p:txBody>
      </p:sp>
      <p:sp>
        <p:nvSpPr>
          <p:cNvPr id="5123" name="Content Placeholder 2"/>
          <p:cNvSpPr>
            <a:spLocks noGrp="1"/>
          </p:cNvSpPr>
          <p:nvPr>
            <p:ph idx="1"/>
          </p:nvPr>
        </p:nvSpPr>
        <p:spPr>
          <a:xfrm>
            <a:off x="323528" y="2492896"/>
            <a:ext cx="7993063" cy="2016224"/>
          </a:xfrm>
        </p:spPr>
        <p:txBody>
          <a:bodyPr/>
          <a:lstStyle/>
          <a:p>
            <a:pPr marL="0" indent="0" algn="ctr">
              <a:buFontTx/>
              <a:buNone/>
            </a:pPr>
            <a:r>
              <a:rPr lang="en-ZA" sz="2000" dirty="0">
                <a:latin typeface="Arial" charset="0"/>
              </a:rPr>
              <a:t>The purpose of this presentation is to </a:t>
            </a:r>
            <a:r>
              <a:rPr lang="en-ZA" sz="2000" dirty="0" smtClean="0">
                <a:latin typeface="Arial" charset="0"/>
              </a:rPr>
              <a:t>consult with Copyright Stakeholders on the Copyright Amendment Bill, 2015.</a:t>
            </a:r>
          </a:p>
          <a:p>
            <a:pPr marL="0" indent="0" algn="ctr">
              <a:buFontTx/>
              <a:buNone/>
            </a:pPr>
            <a:endParaRPr lang="en-ZA" sz="2000" dirty="0">
              <a:latin typeface="Arial" charset="0"/>
            </a:endParaRPr>
          </a:p>
          <a:p>
            <a:pPr marL="0" indent="0" algn="ctr">
              <a:buFontTx/>
              <a:buNone/>
            </a:pPr>
            <a:r>
              <a:rPr lang="en-ZA" sz="2000" dirty="0">
                <a:latin typeface="Arial" charset="0"/>
              </a:rPr>
              <a:t>Goal: </a:t>
            </a:r>
            <a:r>
              <a:rPr lang="en-ZA" sz="2000" dirty="0" smtClean="0">
                <a:latin typeface="Arial" charset="0"/>
              </a:rPr>
              <a:t>To get comments and inputs on </a:t>
            </a:r>
            <a:r>
              <a:rPr lang="en-ZA" sz="2000" dirty="0">
                <a:latin typeface="Arial" charset="0"/>
              </a:rPr>
              <a:t>the Copyright </a:t>
            </a:r>
            <a:r>
              <a:rPr lang="en-ZA" sz="2000" dirty="0" smtClean="0">
                <a:latin typeface="Arial" charset="0"/>
              </a:rPr>
              <a:t>Amendment Bill  </a:t>
            </a:r>
            <a:r>
              <a:rPr lang="en-ZA" sz="2000" dirty="0">
                <a:latin typeface="Arial" charset="0"/>
              </a:rPr>
              <a:t>in </a:t>
            </a:r>
            <a:r>
              <a:rPr lang="en-ZA" sz="2000" dirty="0" smtClean="0">
                <a:latin typeface="Arial" charset="0"/>
              </a:rPr>
              <a:t>view of </a:t>
            </a:r>
            <a:r>
              <a:rPr lang="en-ZA" sz="2000" dirty="0">
                <a:latin typeface="Arial" charset="0"/>
              </a:rPr>
              <a:t>the digital era and multilateral agreements and to ensure consistency and coherence in aligning the approach of various </a:t>
            </a:r>
            <a:r>
              <a:rPr lang="en-ZA" sz="2000" dirty="0" smtClean="0">
                <a:latin typeface="Arial" charset="0"/>
              </a:rPr>
              <a:t>Stakeholders and Government Departments </a:t>
            </a:r>
            <a:r>
              <a:rPr lang="en-ZA" sz="2000" dirty="0">
                <a:latin typeface="Arial" charset="0"/>
              </a:rPr>
              <a:t>to Intellectual Property (IP) matters.</a:t>
            </a:r>
          </a:p>
          <a:p>
            <a:pPr marL="0" indent="0" algn="ctr">
              <a:buFontTx/>
              <a:buNone/>
            </a:pPr>
            <a:endParaRPr lang="en-ZA" sz="2000" dirty="0" smtClean="0">
              <a:latin typeface="Arial" charset="0"/>
            </a:endParaRPr>
          </a:p>
        </p:txBody>
      </p:sp>
      <p:sp>
        <p:nvSpPr>
          <p:cNvPr id="512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534F2765-957D-324C-9C5D-B43D59478D78}" type="slidenum">
              <a:rPr lang="en-US" sz="1400" b="0">
                <a:solidFill>
                  <a:schemeClr val="tx1"/>
                </a:solidFill>
              </a:rPr>
              <a:pPr/>
              <a:t>3</a:t>
            </a:fld>
            <a:endParaRPr lang="en-US" sz="1400" b="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2A679E52-37EA-DB4B-9FE3-FBBCB74BACEF}" type="slidenum">
              <a:rPr lang="en-US" sz="1400" b="0">
                <a:solidFill>
                  <a:schemeClr val="tx1"/>
                </a:solidFill>
              </a:rPr>
              <a:pPr/>
              <a:t>4</a:t>
            </a:fld>
            <a:endParaRPr lang="en-US" sz="1400" b="0">
              <a:solidFill>
                <a:schemeClr val="tx1"/>
              </a:solidFill>
            </a:endParaRPr>
          </a:p>
        </p:txBody>
      </p:sp>
      <p:sp>
        <p:nvSpPr>
          <p:cNvPr id="24579" name="Rectangle 2"/>
          <p:cNvSpPr>
            <a:spLocks noGrp="1" noChangeArrowheads="1"/>
          </p:cNvSpPr>
          <p:nvPr>
            <p:ph type="title"/>
          </p:nvPr>
        </p:nvSpPr>
        <p:spPr>
          <a:xfrm>
            <a:off x="5292725" y="981075"/>
            <a:ext cx="3455988" cy="719138"/>
          </a:xfrm>
        </p:spPr>
        <p:txBody>
          <a:bodyPr/>
          <a:lstStyle/>
          <a:p>
            <a:pPr eaLnBrk="1" hangingPunct="1"/>
            <a:r>
              <a:rPr lang="en-US" sz="2000" dirty="0">
                <a:solidFill>
                  <a:schemeClr val="bg1"/>
                </a:solidFill>
                <a:latin typeface="Arial" charset="0"/>
              </a:rPr>
              <a:t/>
            </a:r>
            <a:br>
              <a:rPr lang="en-US" sz="2000" dirty="0">
                <a:solidFill>
                  <a:schemeClr val="bg1"/>
                </a:solidFill>
                <a:latin typeface="Arial" charset="0"/>
              </a:rPr>
            </a:br>
            <a:r>
              <a:rPr lang="en-US" sz="2000" dirty="0" smtClean="0">
                <a:latin typeface="Arial" charset="0"/>
              </a:rPr>
              <a:t>Problem Statement</a:t>
            </a:r>
            <a:endParaRPr lang="en-US" sz="2000" dirty="0">
              <a:latin typeface="Arial" charset="0"/>
            </a:endParaRPr>
          </a:p>
        </p:txBody>
      </p:sp>
      <p:sp>
        <p:nvSpPr>
          <p:cNvPr id="24580" name="Rectangle 3"/>
          <p:cNvSpPr>
            <a:spLocks noGrp="1" noChangeArrowheads="1"/>
          </p:cNvSpPr>
          <p:nvPr>
            <p:ph type="body" idx="1"/>
          </p:nvPr>
        </p:nvSpPr>
        <p:spPr>
          <a:xfrm>
            <a:off x="323528" y="1700808"/>
            <a:ext cx="8568952" cy="5040560"/>
          </a:xfrm>
        </p:spPr>
        <p:txBody>
          <a:bodyPr/>
          <a:lstStyle/>
          <a:p>
            <a:pPr algn="just">
              <a:lnSpc>
                <a:spcPct val="90000"/>
              </a:lnSpc>
              <a:buClr>
                <a:srgbClr val="FF6600"/>
              </a:buClr>
              <a:buFont typeface="Arial"/>
              <a:buChar char="•"/>
            </a:pPr>
            <a:r>
              <a:rPr lang="en-ZA" sz="1800" b="1" dirty="0" smtClean="0">
                <a:latin typeface="Arial" charset="0"/>
              </a:rPr>
              <a:t>the </a:t>
            </a:r>
            <a:r>
              <a:rPr lang="en-ZA" sz="1800" b="1" dirty="0" err="1">
                <a:latin typeface="Arial" charset="0"/>
              </a:rPr>
              <a:t>dti</a:t>
            </a:r>
            <a:r>
              <a:rPr lang="en-ZA" sz="1800" b="1" dirty="0">
                <a:latin typeface="Arial" charset="0"/>
              </a:rPr>
              <a:t> </a:t>
            </a:r>
            <a:r>
              <a:rPr lang="en-ZA" sz="1800" dirty="0">
                <a:latin typeface="Arial" charset="0"/>
              </a:rPr>
              <a:t>as a custodian </a:t>
            </a:r>
            <a:r>
              <a:rPr lang="en-ZA" sz="1800" dirty="0" smtClean="0">
                <a:latin typeface="Arial" charset="0"/>
              </a:rPr>
              <a:t>of Intellectual Property (IP) has the identified that IP Legislation are not updated to be in line with flexibilities found in multilateral arrangements, in the area of copyright the Act limits the access to education, access to knowledge, learning materials for the nationals and people with disabilities. The creative industry in particular musicians, are vulnerable to abuses by users of their IP.</a:t>
            </a:r>
          </a:p>
          <a:p>
            <a:pPr marL="0" indent="0" algn="just">
              <a:lnSpc>
                <a:spcPct val="90000"/>
              </a:lnSpc>
              <a:buClr>
                <a:srgbClr val="FF6600"/>
              </a:buClr>
              <a:buNone/>
            </a:pPr>
            <a:endParaRPr lang="en-ZA" sz="1800" dirty="0" smtClean="0">
              <a:latin typeface="Arial" charset="0"/>
            </a:endParaRPr>
          </a:p>
          <a:p>
            <a:pPr algn="just">
              <a:lnSpc>
                <a:spcPct val="90000"/>
              </a:lnSpc>
              <a:buClr>
                <a:srgbClr val="FF6600"/>
              </a:buClr>
              <a:buFont typeface="Arial"/>
              <a:buChar char="•"/>
            </a:pPr>
            <a:r>
              <a:rPr lang="en-ZA" sz="1800" dirty="0" smtClean="0">
                <a:latin typeface="Arial" charset="0"/>
              </a:rPr>
              <a:t>Local artists, performers, composers and other authors of copyright works are dying as paupers because royalties of their works are not paid.</a:t>
            </a:r>
          </a:p>
          <a:p>
            <a:pPr marL="0" indent="0" algn="just">
              <a:lnSpc>
                <a:spcPct val="90000"/>
              </a:lnSpc>
              <a:buClr>
                <a:srgbClr val="FF6600"/>
              </a:buClr>
              <a:buNone/>
            </a:pPr>
            <a:endParaRPr lang="en-ZA" sz="1800" dirty="0" smtClean="0">
              <a:latin typeface="Arial" charset="0"/>
            </a:endParaRPr>
          </a:p>
          <a:p>
            <a:pPr algn="just">
              <a:lnSpc>
                <a:spcPct val="90000"/>
              </a:lnSpc>
              <a:buClr>
                <a:srgbClr val="FF6600"/>
              </a:buClr>
              <a:buFont typeface="Arial"/>
              <a:buChar char="•"/>
            </a:pPr>
            <a:r>
              <a:rPr lang="en-ZA" sz="1800" dirty="0">
                <a:latin typeface="Arial" charset="0"/>
              </a:rPr>
              <a:t>The universal purpose of Copyright is to reward and incentivise creators of knowledge and art. Various sectors within the South African Copyright regime are dissatisfied. Ranking highest are the local performers and composers, who have not benefitted due to the lack of access to the Copyright system. (Copyright Review Commission (CRC) report 2011</a:t>
            </a:r>
            <a:r>
              <a:rPr lang="en-ZA" sz="1800" dirty="0" smtClean="0">
                <a:latin typeface="Arial" charset="0"/>
              </a:rPr>
              <a:t>).</a:t>
            </a:r>
          </a:p>
          <a:p>
            <a:pPr algn="just">
              <a:lnSpc>
                <a:spcPct val="90000"/>
              </a:lnSpc>
              <a:buClr>
                <a:srgbClr val="FF6600"/>
              </a:buClr>
              <a:buFont typeface="Arial"/>
              <a:buChar char="•"/>
            </a:pPr>
            <a:endParaRPr lang="en-ZA" sz="1800" dirty="0" smtClean="0">
              <a:latin typeface="Arial" charset="0"/>
            </a:endParaRPr>
          </a:p>
          <a:p>
            <a:pPr algn="just">
              <a:lnSpc>
                <a:spcPct val="90000"/>
              </a:lnSpc>
              <a:buClr>
                <a:srgbClr val="FF6600"/>
              </a:buClr>
              <a:buFont typeface="Arial"/>
              <a:buChar char="•"/>
            </a:pPr>
            <a:r>
              <a:rPr lang="en-ZA" sz="1800" dirty="0" smtClean="0">
                <a:latin typeface="Arial" charset="0"/>
              </a:rPr>
              <a:t>The digital environment is not catered for in the Act.</a:t>
            </a:r>
          </a:p>
        </p:txBody>
      </p:sp>
    </p:spTree>
    <p:extLst>
      <p:ext uri="{BB962C8B-B14F-4D97-AF65-F5344CB8AC3E}">
        <p14:creationId xmlns:p14="http://schemas.microsoft.com/office/powerpoint/2010/main" val="1639746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ZA" sz="2000" dirty="0" smtClean="0">
                <a:latin typeface="Arial" charset="0"/>
              </a:rPr>
              <a:t>Problem Statement</a:t>
            </a:r>
            <a:endParaRPr lang="en-ZA" sz="2000" dirty="0">
              <a:latin typeface="Arial" charset="0"/>
            </a:endParaRPr>
          </a:p>
        </p:txBody>
      </p:sp>
      <p:sp>
        <p:nvSpPr>
          <p:cNvPr id="12291" name="Content Placeholder 2"/>
          <p:cNvSpPr>
            <a:spLocks noGrp="1"/>
          </p:cNvSpPr>
          <p:nvPr>
            <p:ph idx="1"/>
          </p:nvPr>
        </p:nvSpPr>
        <p:spPr>
          <a:xfrm>
            <a:off x="323528" y="1988840"/>
            <a:ext cx="7993063" cy="4535487"/>
          </a:xfrm>
        </p:spPr>
        <p:txBody>
          <a:bodyPr/>
          <a:lstStyle/>
          <a:p>
            <a:pPr algn="just">
              <a:buClr>
                <a:srgbClr val="FF6600"/>
              </a:buClr>
            </a:pPr>
            <a:r>
              <a:rPr lang="en-ZA" sz="2000" dirty="0" smtClean="0">
                <a:latin typeface="Arial" charset="0"/>
              </a:rPr>
              <a:t>Dispute resolution processes are not speedily as courts are over loaded with work. The Copyright Tribunal is presided over by Judges of the High Court and disputes are not resolved speedily.</a:t>
            </a:r>
          </a:p>
          <a:p>
            <a:pPr marL="0" indent="0" algn="just">
              <a:buClr>
                <a:srgbClr val="FF6600"/>
              </a:buClr>
              <a:buNone/>
            </a:pPr>
            <a:endParaRPr lang="en-ZA" sz="2000" dirty="0" smtClean="0">
              <a:latin typeface="Arial" charset="0"/>
            </a:endParaRPr>
          </a:p>
          <a:p>
            <a:pPr algn="just">
              <a:buClr>
                <a:srgbClr val="FF6600"/>
              </a:buClr>
            </a:pPr>
            <a:r>
              <a:rPr lang="en-ZA" sz="2000" dirty="0" smtClean="0">
                <a:latin typeface="Arial" charset="0"/>
              </a:rPr>
              <a:t>There is no obligation on the side of Government to impart knowledge on the public on Copyright issues. Education and awareness for stakeholders is not taking place effectively</a:t>
            </a:r>
            <a:r>
              <a:rPr lang="en-ZA" sz="2000" dirty="0">
                <a:latin typeface="Arial" charset="0"/>
              </a:rPr>
              <a:t>. Education and awareness programs are to be addressed in order to develop and support the growth of the creative industry and to encourage South Africans to be creators of Intellectual Property.</a:t>
            </a:r>
          </a:p>
        </p:txBody>
      </p:sp>
      <p:sp>
        <p:nvSpPr>
          <p:cNvPr id="12292"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771FE64B-0799-3348-8582-3F8984F4BAFD}" type="slidenum">
              <a:rPr lang="en-US" sz="1400" b="0">
                <a:solidFill>
                  <a:schemeClr val="tx1"/>
                </a:solidFill>
              </a:rPr>
              <a:pPr/>
              <a:t>5</a:t>
            </a:fld>
            <a:endParaRPr lang="en-US" sz="1400" b="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ZA" sz="2000" dirty="0" smtClean="0">
                <a:latin typeface="Arial" charset="0"/>
              </a:rPr>
              <a:t>Objectives of the Bill</a:t>
            </a:r>
            <a:endParaRPr lang="en-ZA" sz="2000" dirty="0">
              <a:latin typeface="Arial" charset="0"/>
            </a:endParaRPr>
          </a:p>
        </p:txBody>
      </p:sp>
      <p:sp>
        <p:nvSpPr>
          <p:cNvPr id="13315" name="Content Placeholder 2"/>
          <p:cNvSpPr>
            <a:spLocks noGrp="1"/>
          </p:cNvSpPr>
          <p:nvPr>
            <p:ph idx="1"/>
          </p:nvPr>
        </p:nvSpPr>
        <p:spPr>
          <a:xfrm>
            <a:off x="323528" y="1484784"/>
            <a:ext cx="7993063" cy="5184775"/>
          </a:xfrm>
        </p:spPr>
        <p:txBody>
          <a:bodyPr/>
          <a:lstStyle/>
          <a:p>
            <a:pPr algn="just">
              <a:buClr>
                <a:srgbClr val="FF6600"/>
              </a:buClr>
              <a:buFont typeface="Arial"/>
              <a:buChar char="•"/>
            </a:pPr>
            <a:endParaRPr lang="en-ZA" sz="1800" dirty="0" smtClean="0">
              <a:latin typeface="Arial" charset="0"/>
            </a:endParaRPr>
          </a:p>
          <a:p>
            <a:pPr algn="just">
              <a:buClr>
                <a:srgbClr val="FF6600"/>
              </a:buClr>
              <a:buFont typeface="Arial"/>
              <a:buChar char="•"/>
            </a:pPr>
            <a:r>
              <a:rPr lang="en-ZA" sz="2000" dirty="0" smtClean="0">
                <a:latin typeface="Arial" charset="0"/>
              </a:rPr>
              <a:t>To develop a legal framework on Copyright that will promote accessibility to producers, users and consumers in a balanced manner; this includes flexibilities and advancements in the digital space that should empower all strata of the citizens of South Africa.</a:t>
            </a:r>
          </a:p>
          <a:p>
            <a:pPr marL="0" indent="0" algn="just">
              <a:buClr>
                <a:srgbClr val="FF6600"/>
              </a:buClr>
              <a:buNone/>
            </a:pPr>
            <a:endParaRPr lang="en-ZA" sz="1800" dirty="0" smtClean="0">
              <a:latin typeface="Arial" charset="0"/>
            </a:endParaRPr>
          </a:p>
          <a:p>
            <a:pPr algn="just">
              <a:buClr>
                <a:srgbClr val="FF6600"/>
              </a:buClr>
              <a:buFont typeface="Arial"/>
              <a:buChar char="•"/>
            </a:pPr>
            <a:r>
              <a:rPr lang="en-ZA" sz="2000" dirty="0" smtClean="0">
                <a:latin typeface="Arial" charset="0"/>
              </a:rPr>
              <a:t>To address </a:t>
            </a:r>
            <a:r>
              <a:rPr lang="en-ZA" sz="2000" dirty="0">
                <a:latin typeface="Arial" charset="0"/>
              </a:rPr>
              <a:t>the licensing of Copyright works/material in relation to commissioned work to facilitate commercial exploitation by any person so licensed</a:t>
            </a:r>
            <a:r>
              <a:rPr lang="en-ZA" sz="2000" dirty="0" smtClean="0">
                <a:latin typeface="Arial" charset="0"/>
              </a:rPr>
              <a:t>.</a:t>
            </a:r>
          </a:p>
          <a:p>
            <a:pPr marL="0" indent="0" algn="just">
              <a:buClr>
                <a:srgbClr val="FF6600"/>
              </a:buClr>
              <a:buNone/>
            </a:pPr>
            <a:endParaRPr lang="en-ZA" sz="1800" dirty="0" smtClean="0">
              <a:latin typeface="Arial" charset="0"/>
            </a:endParaRPr>
          </a:p>
          <a:p>
            <a:pPr algn="just">
              <a:buClr>
                <a:srgbClr val="FF6600"/>
              </a:buClr>
              <a:buFont typeface="Arial"/>
              <a:buChar char="•"/>
            </a:pPr>
            <a:r>
              <a:rPr lang="en-ZA" sz="2000" dirty="0" smtClean="0">
                <a:latin typeface="Arial" charset="0"/>
              </a:rPr>
              <a:t>To </a:t>
            </a:r>
            <a:r>
              <a:rPr lang="en-ZA" sz="2000" dirty="0">
                <a:latin typeface="Arial" charset="0"/>
              </a:rPr>
              <a:t>ensure that IP legislation remains updated in view of the ever evolving digital space; that current legislation does not limit access to education; that access to information and resources are available for persons with disabilities and that </a:t>
            </a:r>
            <a:r>
              <a:rPr lang="en-ZA" sz="2000" dirty="0" smtClean="0">
                <a:latin typeface="Arial" charset="0"/>
              </a:rPr>
              <a:t>artists and authors of works </a:t>
            </a:r>
            <a:r>
              <a:rPr lang="en-ZA" sz="2000" dirty="0">
                <a:latin typeface="Arial" charset="0"/>
              </a:rPr>
              <a:t>do not die as paupers due to ineffective protection.</a:t>
            </a:r>
            <a:endParaRPr lang="en-ZA" sz="2000" dirty="0" smtClean="0">
              <a:latin typeface="Arial" charset="0"/>
            </a:endParaRPr>
          </a:p>
        </p:txBody>
      </p:sp>
      <p:sp>
        <p:nvSpPr>
          <p:cNvPr id="13316"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4CF29AF4-4C75-FA45-AF38-01C215909F8E}" type="slidenum">
              <a:rPr lang="en-US" sz="1400" b="0">
                <a:solidFill>
                  <a:schemeClr val="tx1"/>
                </a:solidFill>
              </a:rPr>
              <a:pPr/>
              <a:t>6</a:t>
            </a:fld>
            <a:endParaRPr lang="en-US" sz="1400" b="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ZA" sz="2000" dirty="0" smtClean="0">
                <a:latin typeface="Arial" charset="0"/>
              </a:rPr>
              <a:t>Objectives of the Bill</a:t>
            </a:r>
            <a:endParaRPr lang="en-ZA" sz="2000" dirty="0">
              <a:latin typeface="Arial" charset="0"/>
            </a:endParaRPr>
          </a:p>
        </p:txBody>
      </p:sp>
      <p:sp>
        <p:nvSpPr>
          <p:cNvPr id="13315" name="Content Placeholder 2"/>
          <p:cNvSpPr>
            <a:spLocks noGrp="1"/>
          </p:cNvSpPr>
          <p:nvPr>
            <p:ph idx="1"/>
          </p:nvPr>
        </p:nvSpPr>
        <p:spPr>
          <a:xfrm>
            <a:off x="323528" y="1484784"/>
            <a:ext cx="7993063" cy="5184775"/>
          </a:xfrm>
        </p:spPr>
        <p:txBody>
          <a:bodyPr/>
          <a:lstStyle/>
          <a:p>
            <a:pPr algn="just">
              <a:buClr>
                <a:srgbClr val="FF6600"/>
              </a:buClr>
              <a:buFont typeface="Arial"/>
              <a:buChar char="•"/>
            </a:pPr>
            <a:endParaRPr lang="en-ZA" sz="1800" dirty="0" smtClean="0">
              <a:latin typeface="Arial" charset="0"/>
            </a:endParaRPr>
          </a:p>
          <a:p>
            <a:pPr algn="just">
              <a:buClr>
                <a:srgbClr val="FF6600"/>
              </a:buClr>
              <a:buFont typeface="Arial"/>
              <a:buChar char="•"/>
            </a:pPr>
            <a:r>
              <a:rPr lang="en-ZA" sz="2000" dirty="0" smtClean="0">
                <a:latin typeface="Arial" charset="0"/>
              </a:rPr>
              <a:t>To </a:t>
            </a:r>
            <a:r>
              <a:rPr lang="en-ZA" sz="2000" dirty="0">
                <a:latin typeface="Arial" charset="0"/>
              </a:rPr>
              <a:t>provide  exceptions and limitations in order </a:t>
            </a:r>
            <a:r>
              <a:rPr lang="en-ZA" sz="2000" dirty="0" smtClean="0">
                <a:latin typeface="Arial" charset="0"/>
              </a:rPr>
              <a:t>for South Africa </a:t>
            </a:r>
            <a:r>
              <a:rPr lang="en-ZA" sz="2000" dirty="0">
                <a:latin typeface="Arial" charset="0"/>
              </a:rPr>
              <a:t>to address national needs, to encourage international organisations to take into consideration “new emerging issues” in the area of Copyright which enhances access to and use of copyright </a:t>
            </a:r>
            <a:r>
              <a:rPr lang="en-ZA" sz="2000" dirty="0" smtClean="0">
                <a:latin typeface="Arial" charset="0"/>
              </a:rPr>
              <a:t>works.</a:t>
            </a:r>
          </a:p>
          <a:p>
            <a:pPr marL="0" indent="0" algn="just">
              <a:buClr>
                <a:srgbClr val="FF6600"/>
              </a:buClr>
              <a:buNone/>
            </a:pPr>
            <a:endParaRPr lang="en-ZA" sz="2000" dirty="0" smtClean="0">
              <a:latin typeface="Arial" charset="0"/>
            </a:endParaRPr>
          </a:p>
          <a:p>
            <a:pPr algn="just">
              <a:buClr>
                <a:srgbClr val="FF6600"/>
              </a:buClr>
              <a:buFont typeface="Arial"/>
              <a:buChar char="•"/>
            </a:pPr>
            <a:r>
              <a:rPr lang="en-ZA" sz="2000" dirty="0" smtClean="0">
                <a:latin typeface="Arial" charset="0"/>
              </a:rPr>
              <a:t>To </a:t>
            </a:r>
            <a:r>
              <a:rPr lang="en-ZA" sz="2000" dirty="0">
                <a:latin typeface="Arial" charset="0"/>
              </a:rPr>
              <a:t>enhance access to information for the enhancement of education and research and payment of royalties to alleviate the plight of the creative industry.</a:t>
            </a:r>
            <a:endParaRPr lang="en-ZA" sz="1800" dirty="0" smtClean="0">
              <a:latin typeface="Arial" charset="0"/>
            </a:endParaRPr>
          </a:p>
          <a:p>
            <a:pPr marL="0" indent="0" algn="just">
              <a:buClr>
                <a:srgbClr val="FF6600"/>
              </a:buClr>
              <a:buNone/>
            </a:pPr>
            <a:endParaRPr lang="en-ZA" sz="1800" dirty="0" smtClean="0">
              <a:latin typeface="Arial" charset="0"/>
            </a:endParaRPr>
          </a:p>
        </p:txBody>
      </p:sp>
      <p:sp>
        <p:nvSpPr>
          <p:cNvPr id="13316"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4CF29AF4-4C75-FA45-AF38-01C215909F8E}" type="slidenum">
              <a:rPr lang="en-US" sz="1400" b="0">
                <a:solidFill>
                  <a:schemeClr val="tx1"/>
                </a:solidFill>
              </a:rPr>
              <a:pPr/>
              <a:t>7</a:t>
            </a:fld>
            <a:endParaRPr lang="en-US" sz="1400" b="0" dirty="0">
              <a:solidFill>
                <a:schemeClr val="tx1"/>
              </a:solidFill>
            </a:endParaRPr>
          </a:p>
        </p:txBody>
      </p:sp>
    </p:spTree>
    <p:extLst>
      <p:ext uri="{BB962C8B-B14F-4D97-AF65-F5344CB8AC3E}">
        <p14:creationId xmlns:p14="http://schemas.microsoft.com/office/powerpoint/2010/main" val="4199989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1200" dirty="0" smtClean="0">
                <a:latin typeface="Arial" charset="0"/>
              </a:rPr>
              <a:t>Proposed Amendments Copyright and Performers Rights</a:t>
            </a:r>
            <a:endParaRPr lang="en-ZA" sz="12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0105486"/>
              </p:ext>
            </p:extLst>
          </p:nvPr>
        </p:nvGraphicFramePr>
        <p:xfrm>
          <a:off x="539552" y="1988840"/>
          <a:ext cx="7993064" cy="2160800"/>
        </p:xfrm>
        <a:graphic>
          <a:graphicData uri="http://schemas.openxmlformats.org/drawingml/2006/table">
            <a:tbl>
              <a:tblPr firstRow="1" bandRow="1">
                <a:tableStyleId>{22838BEF-8BB2-4498-84A7-C5851F593DF1}</a:tableStyleId>
              </a:tblPr>
              <a:tblGrid>
                <a:gridCol w="3996532"/>
                <a:gridCol w="3996532"/>
              </a:tblGrid>
              <a:tr h="697760">
                <a:tc>
                  <a:txBody>
                    <a:bodyPr/>
                    <a:lstStyle/>
                    <a:p>
                      <a:r>
                        <a:rPr lang="en-ZA" sz="1600" dirty="0" smtClean="0"/>
                        <a:t>Issues</a:t>
                      </a:r>
                      <a:r>
                        <a:rPr lang="en-ZA" sz="1600" baseline="0" dirty="0" smtClean="0"/>
                        <a:t> to be introduced</a:t>
                      </a:r>
                      <a:endParaRPr lang="en-ZA" sz="1600" dirty="0"/>
                    </a:p>
                  </a:txBody>
                  <a:tcPr/>
                </a:tc>
                <a:tc>
                  <a:txBody>
                    <a:bodyPr/>
                    <a:lstStyle/>
                    <a:p>
                      <a:r>
                        <a:rPr lang="en-ZA" sz="1600" dirty="0" smtClean="0"/>
                        <a:t>What</a:t>
                      </a:r>
                      <a:r>
                        <a:rPr lang="en-ZA" sz="1600" baseline="0" dirty="0" smtClean="0"/>
                        <a:t> the Bill provides</a:t>
                      </a:r>
                      <a:endParaRPr lang="en-ZA" sz="1600" dirty="0" smtClean="0"/>
                    </a:p>
                    <a:p>
                      <a:endParaRPr lang="en-ZA" sz="1600" dirty="0"/>
                    </a:p>
                  </a:txBody>
                  <a:tcPr/>
                </a:tc>
              </a:tr>
              <a:tr h="697760">
                <a:tc>
                  <a:txBody>
                    <a:bodyPr/>
                    <a:lstStyle/>
                    <a:p>
                      <a:r>
                        <a:rPr lang="en-ZA" sz="1400" dirty="0" smtClean="0"/>
                        <a:t>Crafts</a:t>
                      </a:r>
                      <a:r>
                        <a:rPr lang="en-ZA" sz="1400" baseline="0" dirty="0" smtClean="0"/>
                        <a:t> Works </a:t>
                      </a:r>
                      <a:endParaRPr lang="en-ZA" sz="1400" dirty="0"/>
                    </a:p>
                  </a:txBody>
                  <a:tcPr/>
                </a:tc>
                <a:tc>
                  <a:txBody>
                    <a:bodyPr/>
                    <a:lstStyle/>
                    <a:p>
                      <a:r>
                        <a:rPr lang="en-US" sz="1400" b="0" kern="1200" dirty="0" smtClean="0">
                          <a:solidFill>
                            <a:schemeClr val="dk1"/>
                          </a:solidFill>
                          <a:latin typeface="+mn-lt"/>
                          <a:ea typeface="+mn-ea"/>
                          <a:cs typeface="+mn-cs"/>
                        </a:rPr>
                        <a:t>The Bill</a:t>
                      </a:r>
                      <a:r>
                        <a:rPr lang="en-US" sz="1400" b="0" kern="1200" baseline="0" dirty="0" smtClean="0">
                          <a:solidFill>
                            <a:schemeClr val="dk1"/>
                          </a:solidFill>
                          <a:latin typeface="+mn-lt"/>
                          <a:ea typeface="+mn-ea"/>
                          <a:cs typeface="+mn-cs"/>
                        </a:rPr>
                        <a:t> introduces and defines Crafts Work as </a:t>
                      </a:r>
                      <a:r>
                        <a:rPr lang="en-US" sz="1400" b="0" u="sng" kern="1200" dirty="0" smtClean="0">
                          <a:solidFill>
                            <a:schemeClr val="dk1"/>
                          </a:solidFill>
                          <a:latin typeface="+mn-lt"/>
                          <a:ea typeface="+mn-ea"/>
                          <a:cs typeface="+mn-cs"/>
                        </a:rPr>
                        <a:t> </a:t>
                      </a:r>
                      <a:r>
                        <a:rPr lang="en-US" sz="1400" u="none" kern="1200" dirty="0" smtClean="0">
                          <a:solidFill>
                            <a:schemeClr val="dk1"/>
                          </a:solidFill>
                          <a:latin typeface="+mn-lt"/>
                          <a:ea typeface="+mn-ea"/>
                          <a:cs typeface="+mn-cs"/>
                        </a:rPr>
                        <a:t> works of pottery, glasswork, sewing, knitting, crochet, </a:t>
                      </a:r>
                      <a:r>
                        <a:rPr lang="en-US" sz="1400" u="none" kern="1200" dirty="0" err="1" smtClean="0">
                          <a:solidFill>
                            <a:schemeClr val="dk1"/>
                          </a:solidFill>
                          <a:latin typeface="+mn-lt"/>
                          <a:ea typeface="+mn-ea"/>
                          <a:cs typeface="+mn-cs"/>
                        </a:rPr>
                        <a:t>jewellery</a:t>
                      </a:r>
                      <a:r>
                        <a:rPr lang="en-US" sz="1400" u="none" kern="1200" dirty="0" smtClean="0">
                          <a:solidFill>
                            <a:schemeClr val="dk1"/>
                          </a:solidFill>
                          <a:latin typeface="+mn-lt"/>
                          <a:ea typeface="+mn-ea"/>
                          <a:cs typeface="+mn-cs"/>
                        </a:rPr>
                        <a:t>, tapestry, woodwork, lace work, embroidery, paper tolling, folk art and hand-made toys.</a:t>
                      </a:r>
                      <a:r>
                        <a:rPr lang="en-US" sz="1800" b="1" kern="1200" dirty="0" smtClean="0">
                          <a:solidFill>
                            <a:schemeClr val="dk1"/>
                          </a:solidFill>
                          <a:latin typeface="+mn-lt"/>
                          <a:ea typeface="+mn-ea"/>
                          <a:cs typeface="+mn-cs"/>
                        </a:rPr>
                        <a:t> </a:t>
                      </a:r>
                      <a:endParaRPr lang="en-US" sz="18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dirty="0" smtClean="0"/>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8</a:t>
            </a:fld>
            <a:endParaRPr lang="en-US" sz="1400" b="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1200" dirty="0" smtClean="0">
                <a:latin typeface="Arial" charset="0"/>
              </a:rPr>
              <a:t>Proposed Amendments Copyright and Performers Rights</a:t>
            </a:r>
            <a:endParaRPr lang="en-ZA" sz="12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0105486"/>
              </p:ext>
            </p:extLst>
          </p:nvPr>
        </p:nvGraphicFramePr>
        <p:xfrm>
          <a:off x="539552" y="1988840"/>
          <a:ext cx="7993064" cy="4294400"/>
        </p:xfrm>
        <a:graphic>
          <a:graphicData uri="http://schemas.openxmlformats.org/drawingml/2006/table">
            <a:tbl>
              <a:tblPr firstRow="1" bandRow="1">
                <a:tableStyleId>{22838BEF-8BB2-4498-84A7-C5851F593DF1}</a:tableStyleId>
              </a:tblPr>
              <a:tblGrid>
                <a:gridCol w="3996532"/>
                <a:gridCol w="3996532"/>
              </a:tblGrid>
              <a:tr h="697760">
                <a:tc>
                  <a:txBody>
                    <a:bodyPr/>
                    <a:lstStyle/>
                    <a:p>
                      <a:r>
                        <a:rPr lang="en-ZA" sz="1600" dirty="0" smtClean="0"/>
                        <a:t>Issues</a:t>
                      </a:r>
                      <a:r>
                        <a:rPr lang="en-ZA" sz="1600" baseline="0" dirty="0" smtClean="0"/>
                        <a:t> to be introduced</a:t>
                      </a:r>
                      <a:endParaRPr lang="en-ZA" sz="1600" dirty="0"/>
                    </a:p>
                  </a:txBody>
                  <a:tcPr/>
                </a:tc>
                <a:tc>
                  <a:txBody>
                    <a:bodyPr/>
                    <a:lstStyle/>
                    <a:p>
                      <a:r>
                        <a:rPr lang="en-ZA" sz="1600" dirty="0" smtClean="0"/>
                        <a:t>What</a:t>
                      </a:r>
                      <a:r>
                        <a:rPr lang="en-ZA" sz="1600" baseline="0" dirty="0" smtClean="0"/>
                        <a:t> the Bill provides</a:t>
                      </a:r>
                      <a:endParaRPr lang="en-ZA" sz="1600" dirty="0" smtClean="0"/>
                    </a:p>
                    <a:p>
                      <a:endParaRPr lang="en-ZA" sz="1600" dirty="0"/>
                    </a:p>
                  </a:txBody>
                  <a:tcPr/>
                </a:tc>
              </a:tr>
              <a:tr h="697760">
                <a:tc>
                  <a:txBody>
                    <a:bodyPr/>
                    <a:lstStyle/>
                    <a:p>
                      <a:r>
                        <a:rPr lang="en-ZA" sz="1400" dirty="0" smtClean="0"/>
                        <a:t>Collection of  Royalties/ Royalty Management</a:t>
                      </a:r>
                      <a:endParaRPr lang="en-ZA" sz="1400" dirty="0"/>
                    </a:p>
                  </a:txBody>
                  <a:tcPr/>
                </a:tc>
                <a:tc>
                  <a:txBody>
                    <a:bodyPr/>
                    <a:lstStyle/>
                    <a:p>
                      <a:r>
                        <a:rPr lang="en-ZA" sz="1400" u="sng" dirty="0" smtClean="0"/>
                        <a:t>Section</a:t>
                      </a:r>
                      <a:r>
                        <a:rPr lang="en-ZA" sz="1400" u="sng" baseline="0" dirty="0" smtClean="0"/>
                        <a:t> 10 of the Bill which provides for the insertion of section 9B – 9F after section 9A into the principal Act provides in section 9B(1) and (2), </a:t>
                      </a:r>
                      <a:r>
                        <a:rPr lang="en-ZA" sz="1400" i="1" u="sng" baseline="0" dirty="0" smtClean="0"/>
                        <a:t>inter alia</a:t>
                      </a:r>
                      <a:r>
                        <a:rPr lang="en-ZA" sz="1400" u="sng" baseline="0" dirty="0" smtClean="0"/>
                        <a:t>, that</a:t>
                      </a:r>
                      <a:r>
                        <a:rPr lang="en-ZA" sz="1400" baseline="0" dirty="0" smtClean="0"/>
                        <a:t>:</a:t>
                      </a:r>
                    </a:p>
                    <a:p>
                      <a:endParaRPr lang="en-ZA" sz="1400" u="sng" kern="1200" baseline="0" dirty="0" smtClean="0">
                        <a:solidFill>
                          <a:schemeClr val="dk1"/>
                        </a:solidFill>
                        <a:latin typeface="+mn-lt"/>
                        <a:ea typeface="+mn-ea"/>
                        <a:cs typeface="+mn-cs"/>
                      </a:endParaRPr>
                    </a:p>
                    <a:p>
                      <a:pPr algn="just"/>
                      <a:r>
                        <a:rPr lang="en-US" sz="1400" u="none" kern="1200" dirty="0" smtClean="0">
                          <a:solidFill>
                            <a:schemeClr val="dk1"/>
                          </a:solidFill>
                          <a:latin typeface="+mn-lt"/>
                          <a:ea typeface="+mn-ea"/>
                          <a:cs typeface="+mn-cs"/>
                        </a:rPr>
                        <a:t>“There shall be one Collecting Society per copyright and per set of rights with regard to all music rights such as performance, needletime</a:t>
                      </a:r>
                      <a:r>
                        <a:rPr lang="en-US" sz="1400" u="none" kern="1200" baseline="0" dirty="0" smtClean="0">
                          <a:solidFill>
                            <a:schemeClr val="dk1"/>
                          </a:solidFill>
                          <a:latin typeface="+mn-lt"/>
                          <a:ea typeface="+mn-ea"/>
                          <a:cs typeface="+mn-cs"/>
                        </a:rPr>
                        <a:t> </a:t>
                      </a:r>
                      <a:r>
                        <a:rPr lang="en-US" sz="1400" u="none" kern="1200" dirty="0" smtClean="0">
                          <a:solidFill>
                            <a:schemeClr val="dk1"/>
                          </a:solidFill>
                          <a:latin typeface="+mn-lt"/>
                          <a:ea typeface="+mn-ea"/>
                          <a:cs typeface="+mn-cs"/>
                        </a:rPr>
                        <a:t>and mechanical...”</a:t>
                      </a:r>
                    </a:p>
                    <a:p>
                      <a:pPr algn="just"/>
                      <a:endParaRPr lang="en-US" sz="1400" u="none" kern="1200" dirty="0" smtClean="0">
                        <a:solidFill>
                          <a:schemeClr val="dk1"/>
                        </a:solidFill>
                        <a:latin typeface="+mn-lt"/>
                        <a:ea typeface="+mn-ea"/>
                        <a:cs typeface="+mn-cs"/>
                      </a:endParaRPr>
                    </a:p>
                    <a:p>
                      <a:pPr algn="just"/>
                      <a:r>
                        <a:rPr lang="en-US" sz="1400" u="none" kern="1200" dirty="0" smtClean="0">
                          <a:solidFill>
                            <a:schemeClr val="dk1"/>
                          </a:solidFill>
                          <a:latin typeface="+mn-lt"/>
                          <a:ea typeface="+mn-ea"/>
                          <a:cs typeface="+mn-cs"/>
                        </a:rPr>
                        <a:t>“In cases where there is no Collecting Society, contractual arrangements between copyright</a:t>
                      </a:r>
                      <a:r>
                        <a:rPr lang="en-US" sz="1400" u="none" kern="1200" baseline="0" dirty="0" smtClean="0">
                          <a:solidFill>
                            <a:schemeClr val="dk1"/>
                          </a:solidFill>
                          <a:latin typeface="+mn-lt"/>
                          <a:ea typeface="+mn-ea"/>
                          <a:cs typeface="+mn-cs"/>
                        </a:rPr>
                        <a:t> owners and creator shall be prescribed by the Minister.”</a:t>
                      </a:r>
                      <a:endParaRPr lang="en-US" sz="1400" u="none" kern="1200" dirty="0" smtClean="0">
                        <a:solidFill>
                          <a:schemeClr val="dk1"/>
                        </a:solidFill>
                        <a:latin typeface="+mn-lt"/>
                        <a:ea typeface="+mn-ea"/>
                        <a:cs typeface="+mn-cs"/>
                      </a:endParaRPr>
                    </a:p>
                    <a:p>
                      <a:r>
                        <a:rPr lang="en-US" sz="1800" b="1" kern="1200" dirty="0" smtClean="0">
                          <a:solidFill>
                            <a:schemeClr val="dk1"/>
                          </a:solidFill>
                          <a:latin typeface="+mn-lt"/>
                          <a:ea typeface="+mn-ea"/>
                          <a:cs typeface="+mn-cs"/>
                        </a:rPr>
                        <a:t> </a:t>
                      </a:r>
                      <a:endParaRPr lang="en-US" sz="18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dirty="0" smtClean="0"/>
                    </a:p>
                  </a:txBody>
                  <a:tcPr/>
                </a:tc>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9</a:t>
            </a:fld>
            <a:endParaRPr lang="en-US" sz="1400" b="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ELESTE">
  <a:themeElements>
    <a:clrScheme name="CELES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ELES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5A5A5"/>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4000" b="1" i="0" u="none" strike="noStrike" cap="none" normalizeH="0" baseline="0" smtClean="0">
            <a:ln>
              <a:noFill/>
            </a:ln>
            <a:solidFill>
              <a:schemeClr val="bg2"/>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5A5A5"/>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4000" b="1" i="0" u="none" strike="noStrike" cap="none" normalizeH="0" baseline="0" smtClean="0">
            <a:ln>
              <a:noFill/>
            </a:ln>
            <a:solidFill>
              <a:schemeClr val="bg2"/>
            </a:solidFill>
            <a:effectLst/>
            <a:latin typeface="Arial" charset="0"/>
            <a:cs typeface="Arial" charset="0"/>
          </a:defRPr>
        </a:defPPr>
      </a:lstStyle>
    </a:lnDef>
  </a:objectDefaults>
  <a:extraClrSchemeLst>
    <a:extraClrScheme>
      <a:clrScheme name="CELES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ELES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ELES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ELES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ELES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ELES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ELES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ELES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ELES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ELES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ELES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ELES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dti presentation layout April 2005</Template>
  <TotalTime>26055</TotalTime>
  <Words>1880</Words>
  <Application>Microsoft Office PowerPoint</Application>
  <PresentationFormat>On-screen Show (4:3)</PresentationFormat>
  <Paragraphs>194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CELESTE</vt:lpstr>
      <vt:lpstr>The Copyright Amendment Bill</vt:lpstr>
      <vt:lpstr>Presenter</vt:lpstr>
      <vt:lpstr>Purpose</vt:lpstr>
      <vt:lpstr> Problem Statement</vt:lpstr>
      <vt:lpstr>Problem Statement</vt:lpstr>
      <vt:lpstr>Objectives of the Bill</vt:lpstr>
      <vt:lpstr>Objectives of the Bill</vt:lpstr>
      <vt:lpstr>Proposed Amendments Copyright and Performers Rights</vt:lpstr>
      <vt:lpstr>Proposed Amendments Copyright and Performers Rights</vt:lpstr>
      <vt:lpstr>Proposed Amendments Copyright and Performers Rights</vt:lpstr>
      <vt:lpstr>Proposed Amendments Copyright and Performers Rights</vt:lpstr>
      <vt:lpstr>Proposed Amendments Copyright and Performers Rights</vt:lpstr>
      <vt:lpstr>Proposed Amendments</vt:lpstr>
      <vt:lpstr>Proposed Amendments</vt:lpstr>
      <vt:lpstr>Proposed Amendments</vt:lpstr>
      <vt:lpstr>Proposed Amendments</vt:lpstr>
      <vt:lpstr>Proposed Amendments</vt:lpstr>
      <vt:lpstr>Key Issues</vt:lpstr>
      <vt:lpstr>Key Issues</vt:lpstr>
      <vt:lpstr>Key Issues</vt:lpstr>
      <vt:lpstr>PowerPoint Presentation</vt:lpstr>
    </vt:vector>
  </TitlesOfParts>
  <Company>DDSA &amp; Paladin Consulting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dti CCC</dc:title>
  <dc:subject>Strategy 2005 + beyond</dc:subject>
  <dc:creator>Ica van Eeden</dc:creator>
  <cp:lastModifiedBy>Mike Palmedo</cp:lastModifiedBy>
  <cp:revision>2509</cp:revision>
  <cp:lastPrinted>2015-03-25T10:07:05Z</cp:lastPrinted>
  <dcterms:created xsi:type="dcterms:W3CDTF">2004-08-11T10:31:23Z</dcterms:created>
  <dcterms:modified xsi:type="dcterms:W3CDTF">2015-08-17T16:47:28Z</dcterms:modified>
</cp:coreProperties>
</file>