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9" r:id="rId2"/>
    <p:sldId id="436" r:id="rId3"/>
    <p:sldId id="437" r:id="rId4"/>
    <p:sldId id="438" r:id="rId5"/>
    <p:sldId id="439" r:id="rId6"/>
    <p:sldId id="440" r:id="rId7"/>
    <p:sldId id="428" r:id="rId8"/>
    <p:sldId id="373" r:id="rId9"/>
    <p:sldId id="429" r:id="rId10"/>
    <p:sldId id="419" r:id="rId11"/>
    <p:sldId id="434" r:id="rId12"/>
    <p:sldId id="432" r:id="rId13"/>
    <p:sldId id="43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99" autoAdjust="0"/>
    <p:restoredTop sz="83436" autoAdjust="0"/>
  </p:normalViewPr>
  <p:slideViewPr>
    <p:cSldViewPr>
      <p:cViewPr varScale="1">
        <p:scale>
          <a:sx n="57" d="100"/>
          <a:sy n="57" d="100"/>
        </p:scale>
        <p:origin x="20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lmedo\Dropbox\Projects%20and%20Research\User%20Rights%20Econ%20Study\Survey%20Results\Country%20Comparison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lmedo\Dropbox\Projects%20and%20Research\User%20Rights%20Econ%20Study\Survey%20Results\Country%20Comparison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lmedo\Dropbox\Projects%20and%20Research\User%20Rights%20Econ%20Study\Survey%20Results\Country%20Comparison%20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lmedo\Dropbox\Projects%20and%20Research\User%20Rights%20Econ%20Study\Citations%20-%20H%20statisti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0D-41AB-AE45-C138F50DA2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0D-41AB-AE45-C138F50DA2D3}"/>
              </c:ext>
            </c:extLst>
          </c:dPt>
          <c:cat>
            <c:strRef>
              <c:f>Sheet1!$D$3:$D$4</c:f>
              <c:strCache>
                <c:ptCount val="2"/>
                <c:pt idx="0">
                  <c:v>Middle Income</c:v>
                </c:pt>
                <c:pt idx="1">
                  <c:v>High Income</c:v>
                </c:pt>
              </c:strCache>
            </c:strRef>
          </c:cat>
          <c:val>
            <c:numRef>
              <c:f>Sheet1!$E$3:$E$4</c:f>
              <c:numCache>
                <c:formatCode>General</c:formatCode>
                <c:ptCount val="2"/>
                <c:pt idx="0">
                  <c:v>10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0D-41AB-AE45-C138F50DA2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Education Exception</a:t>
            </a:r>
            <a:r>
              <a:rPr lang="en-US" sz="2400" baseline="0"/>
              <a:t> Score (0-3)</a:t>
            </a:r>
            <a:endParaRPr lang="en-US" sz="24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9646589630841605E-2"/>
          <c:y val="0.13040845569979401"/>
          <c:w val="0.74694396759913095"/>
          <c:h val="0.721399429982298"/>
        </c:manualLayout>
      </c:layout>
      <c:lineChart>
        <c:grouping val="standard"/>
        <c:varyColors val="0"/>
        <c:ser>
          <c:idx val="0"/>
          <c:order val="0"/>
          <c:tx>
            <c:strRef>
              <c:f>'Q3- Educ'!$A$28</c:f>
              <c:strCache>
                <c:ptCount val="1"/>
                <c:pt idx="0">
                  <c:v>High Income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'Q3- Educ'!$B$1:$AV$1</c:f>
              <c:numCache>
                <c:formatCode>General</c:formatCode>
                <c:ptCount val="4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</c:numCache>
            </c:numRef>
          </c:cat>
          <c:val>
            <c:numRef>
              <c:f>'Q3- Educ'!$B$28:$AV$28</c:f>
              <c:numCache>
                <c:formatCode>General</c:formatCode>
                <c:ptCount val="47"/>
                <c:pt idx="0">
                  <c:v>1.47420634920635</c:v>
                </c:pt>
                <c:pt idx="1">
                  <c:v>1.5714285714285721</c:v>
                </c:pt>
                <c:pt idx="2">
                  <c:v>1.5714285714285721</c:v>
                </c:pt>
                <c:pt idx="3">
                  <c:v>1.5714285714285721</c:v>
                </c:pt>
                <c:pt idx="4">
                  <c:v>1.5714285714285721</c:v>
                </c:pt>
                <c:pt idx="5">
                  <c:v>1.5714285714285721</c:v>
                </c:pt>
                <c:pt idx="6">
                  <c:v>1.5714285714285721</c:v>
                </c:pt>
                <c:pt idx="7">
                  <c:v>1.5714285714285721</c:v>
                </c:pt>
                <c:pt idx="8">
                  <c:v>1.5714285714285721</c:v>
                </c:pt>
                <c:pt idx="9">
                  <c:v>1.5714285714285721</c:v>
                </c:pt>
                <c:pt idx="10">
                  <c:v>1.6507936507936509</c:v>
                </c:pt>
                <c:pt idx="11">
                  <c:v>1.6507936507936509</c:v>
                </c:pt>
                <c:pt idx="12">
                  <c:v>1.6507936507936509</c:v>
                </c:pt>
                <c:pt idx="13">
                  <c:v>1.6507936507936509</c:v>
                </c:pt>
                <c:pt idx="14">
                  <c:v>1.6507936507936509</c:v>
                </c:pt>
                <c:pt idx="15">
                  <c:v>1.7202380952380949</c:v>
                </c:pt>
                <c:pt idx="16">
                  <c:v>1.7202380952380949</c:v>
                </c:pt>
                <c:pt idx="17">
                  <c:v>1.6233766233766229</c:v>
                </c:pt>
                <c:pt idx="18">
                  <c:v>1.6233766233766229</c:v>
                </c:pt>
                <c:pt idx="19">
                  <c:v>1.636363636363636</c:v>
                </c:pt>
                <c:pt idx="20">
                  <c:v>1.636363636363636</c:v>
                </c:pt>
                <c:pt idx="21">
                  <c:v>1.636363636363636</c:v>
                </c:pt>
                <c:pt idx="22">
                  <c:v>1.9090909090909089</c:v>
                </c:pt>
                <c:pt idx="23">
                  <c:v>1.9090909090909089</c:v>
                </c:pt>
                <c:pt idx="24">
                  <c:v>1.9090909090909089</c:v>
                </c:pt>
                <c:pt idx="25">
                  <c:v>1.9090909090909089</c:v>
                </c:pt>
                <c:pt idx="26">
                  <c:v>1.9090909090909089</c:v>
                </c:pt>
                <c:pt idx="27">
                  <c:v>1.9090909090909089</c:v>
                </c:pt>
                <c:pt idx="28">
                  <c:v>1.875</c:v>
                </c:pt>
                <c:pt idx="29">
                  <c:v>1.875</c:v>
                </c:pt>
                <c:pt idx="30">
                  <c:v>1.9139610389610391</c:v>
                </c:pt>
                <c:pt idx="31">
                  <c:v>1.9139610389610391</c:v>
                </c:pt>
                <c:pt idx="32">
                  <c:v>1.9139610389610391</c:v>
                </c:pt>
                <c:pt idx="33">
                  <c:v>1.9139610389610391</c:v>
                </c:pt>
                <c:pt idx="34">
                  <c:v>2.073051948051948</c:v>
                </c:pt>
                <c:pt idx="35">
                  <c:v>2.1509740259740262</c:v>
                </c:pt>
                <c:pt idx="36">
                  <c:v>2.1509740259740262</c:v>
                </c:pt>
                <c:pt idx="37">
                  <c:v>2.1509740259740262</c:v>
                </c:pt>
                <c:pt idx="38">
                  <c:v>2.1509740259740262</c:v>
                </c:pt>
                <c:pt idx="39">
                  <c:v>2.1509740259740262</c:v>
                </c:pt>
                <c:pt idx="40">
                  <c:v>2.1509740259740262</c:v>
                </c:pt>
                <c:pt idx="41">
                  <c:v>2.1623376623376629</c:v>
                </c:pt>
                <c:pt idx="42">
                  <c:v>2.1623376623376629</c:v>
                </c:pt>
                <c:pt idx="43">
                  <c:v>2.1623376623376629</c:v>
                </c:pt>
                <c:pt idx="44">
                  <c:v>2.1623376623376629</c:v>
                </c:pt>
                <c:pt idx="45">
                  <c:v>2.1623376623376629</c:v>
                </c:pt>
                <c:pt idx="46">
                  <c:v>2.2077922077922079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EB-404C-8059-60FD18FDEFEF}"/>
            </c:ext>
          </c:extLst>
        </c:ser>
        <c:ser>
          <c:idx val="1"/>
          <c:order val="1"/>
          <c:tx>
            <c:strRef>
              <c:f>'Q3- Educ'!$A$29</c:f>
              <c:strCache>
                <c:ptCount val="1"/>
                <c:pt idx="0">
                  <c:v>Middle Income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'Q3- Educ'!$B$1:$AV$1</c:f>
              <c:numCache>
                <c:formatCode>General</c:formatCode>
                <c:ptCount val="4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</c:numCache>
            </c:numRef>
          </c:cat>
          <c:val>
            <c:numRef>
              <c:f>'Q3- Educ'!$B$29:$AV$29</c:f>
              <c:numCache>
                <c:formatCode>General</c:formatCode>
                <c:ptCount val="47"/>
                <c:pt idx="0">
                  <c:v>0.39285714285714302</c:v>
                </c:pt>
                <c:pt idx="1">
                  <c:v>0.39285714285714302</c:v>
                </c:pt>
                <c:pt idx="2">
                  <c:v>0.39285714285714302</c:v>
                </c:pt>
                <c:pt idx="3">
                  <c:v>0.64285714285714302</c:v>
                </c:pt>
                <c:pt idx="4">
                  <c:v>0.875</c:v>
                </c:pt>
                <c:pt idx="5">
                  <c:v>0.875</c:v>
                </c:pt>
                <c:pt idx="6">
                  <c:v>0.875</c:v>
                </c:pt>
                <c:pt idx="7">
                  <c:v>0.875</c:v>
                </c:pt>
                <c:pt idx="8">
                  <c:v>0.875</c:v>
                </c:pt>
                <c:pt idx="9">
                  <c:v>0.875</c:v>
                </c:pt>
                <c:pt idx="10">
                  <c:v>0.875</c:v>
                </c:pt>
                <c:pt idx="11">
                  <c:v>0.875</c:v>
                </c:pt>
                <c:pt idx="12">
                  <c:v>0.984375</c:v>
                </c:pt>
                <c:pt idx="13">
                  <c:v>0.984375</c:v>
                </c:pt>
                <c:pt idx="14">
                  <c:v>0.984375</c:v>
                </c:pt>
                <c:pt idx="15">
                  <c:v>0.984375</c:v>
                </c:pt>
                <c:pt idx="16">
                  <c:v>0.984375</c:v>
                </c:pt>
                <c:pt idx="17">
                  <c:v>0.984375</c:v>
                </c:pt>
                <c:pt idx="18">
                  <c:v>0.984375</c:v>
                </c:pt>
                <c:pt idx="19">
                  <c:v>0.984375</c:v>
                </c:pt>
                <c:pt idx="20">
                  <c:v>0.984375</c:v>
                </c:pt>
                <c:pt idx="21">
                  <c:v>1.0277777777777779</c:v>
                </c:pt>
                <c:pt idx="22">
                  <c:v>1.0277777777777779</c:v>
                </c:pt>
                <c:pt idx="23">
                  <c:v>1.0277777777777779</c:v>
                </c:pt>
                <c:pt idx="24">
                  <c:v>1.0277777777777779</c:v>
                </c:pt>
                <c:pt idx="25">
                  <c:v>1.0277777777777779</c:v>
                </c:pt>
                <c:pt idx="26">
                  <c:v>1.0277777777777779</c:v>
                </c:pt>
                <c:pt idx="27">
                  <c:v>1.0277777777777779</c:v>
                </c:pt>
                <c:pt idx="28">
                  <c:v>1.0277777777777779</c:v>
                </c:pt>
                <c:pt idx="29">
                  <c:v>1.0277777777777779</c:v>
                </c:pt>
                <c:pt idx="30">
                  <c:v>1.075</c:v>
                </c:pt>
                <c:pt idx="31">
                  <c:v>1.1000000000000001</c:v>
                </c:pt>
                <c:pt idx="32">
                  <c:v>1.1000000000000001</c:v>
                </c:pt>
                <c:pt idx="33">
                  <c:v>1.1000000000000001</c:v>
                </c:pt>
                <c:pt idx="34">
                  <c:v>1.1000000000000001</c:v>
                </c:pt>
                <c:pt idx="35">
                  <c:v>1.2124999999999999</c:v>
                </c:pt>
                <c:pt idx="36">
                  <c:v>1.2375</c:v>
                </c:pt>
                <c:pt idx="37">
                  <c:v>1.2375</c:v>
                </c:pt>
                <c:pt idx="38">
                  <c:v>1.2375</c:v>
                </c:pt>
                <c:pt idx="39">
                  <c:v>1.2375</c:v>
                </c:pt>
                <c:pt idx="40">
                  <c:v>1.2375</c:v>
                </c:pt>
                <c:pt idx="41">
                  <c:v>1.2375</c:v>
                </c:pt>
                <c:pt idx="42">
                  <c:v>1.25</c:v>
                </c:pt>
                <c:pt idx="43">
                  <c:v>1.25</c:v>
                </c:pt>
                <c:pt idx="44">
                  <c:v>1.3374999999999999</c:v>
                </c:pt>
                <c:pt idx="45">
                  <c:v>1.3374999999999999</c:v>
                </c:pt>
                <c:pt idx="46">
                  <c:v>1.3374999999999999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EB-404C-8059-60FD18FDEF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27868840"/>
        <c:axId val="2127863480"/>
      </c:lineChart>
      <c:catAx>
        <c:axId val="2127868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7863480"/>
        <c:crosses val="autoZero"/>
        <c:auto val="1"/>
        <c:lblAlgn val="ctr"/>
        <c:lblOffset val="100"/>
        <c:noMultiLvlLbl val="0"/>
      </c:catAx>
      <c:valAx>
        <c:axId val="2127863480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7868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893124913183004"/>
          <c:y val="0.15068254511405799"/>
          <c:w val="0.14110100745377599"/>
          <c:h val="0.26156184530987697"/>
        </c:manualLayout>
      </c:layout>
      <c:overlay val="0"/>
      <c:spPr>
        <a:noFill/>
        <a:ln>
          <a:solidFill>
            <a:schemeClr val="accent3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412995131333803E-2"/>
          <c:y val="3.5969750392590399E-2"/>
          <c:w val="0.71471306579872396"/>
          <c:h val="0.81337132343190999"/>
        </c:manualLayout>
      </c:layout>
      <c:lineChart>
        <c:grouping val="standard"/>
        <c:varyColors val="0"/>
        <c:ser>
          <c:idx val="0"/>
          <c:order val="0"/>
          <c:tx>
            <c:strRef>
              <c:f>Sheet2!$G$1</c:f>
              <c:strCache>
                <c:ptCount val="1"/>
                <c:pt idx="0">
                  <c:v>High Income Countries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Sheet2!$E$2:$E$47</c:f>
              <c:numCache>
                <c:formatCode>General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Sheet2!$G$2:$G$47</c:f>
              <c:numCache>
                <c:formatCode>General</c:formatCode>
                <c:ptCount val="46"/>
                <c:pt idx="0">
                  <c:v>1.018105</c:v>
                </c:pt>
                <c:pt idx="1">
                  <c:v>1.0572286</c:v>
                </c:pt>
                <c:pt idx="2">
                  <c:v>1.0556637</c:v>
                </c:pt>
                <c:pt idx="3">
                  <c:v>1.0556637</c:v>
                </c:pt>
                <c:pt idx="4">
                  <c:v>1.0805175</c:v>
                </c:pt>
                <c:pt idx="5">
                  <c:v>1.0761315</c:v>
                </c:pt>
                <c:pt idx="6">
                  <c:v>1.0761315</c:v>
                </c:pt>
                <c:pt idx="7">
                  <c:v>1.0761315</c:v>
                </c:pt>
                <c:pt idx="8">
                  <c:v>1.0834414000000001</c:v>
                </c:pt>
                <c:pt idx="9">
                  <c:v>1.078997</c:v>
                </c:pt>
                <c:pt idx="10">
                  <c:v>1.0938117999999999</c:v>
                </c:pt>
                <c:pt idx="11">
                  <c:v>1.0938117999999999</c:v>
                </c:pt>
                <c:pt idx="12">
                  <c:v>1.0908488000000001</c:v>
                </c:pt>
                <c:pt idx="13">
                  <c:v>1.0908488000000001</c:v>
                </c:pt>
                <c:pt idx="14">
                  <c:v>1.0956108</c:v>
                </c:pt>
                <c:pt idx="15">
                  <c:v>1.1511663000000001</c:v>
                </c:pt>
                <c:pt idx="16">
                  <c:v>1.1791389999999999</c:v>
                </c:pt>
                <c:pt idx="17">
                  <c:v>1.2446543999999999</c:v>
                </c:pt>
                <c:pt idx="18">
                  <c:v>1.2446543999999999</c:v>
                </c:pt>
                <c:pt idx="19">
                  <c:v>1.2446543999999999</c:v>
                </c:pt>
                <c:pt idx="20">
                  <c:v>1.2482588999999999</c:v>
                </c:pt>
                <c:pt idx="21">
                  <c:v>1.2585021000000001</c:v>
                </c:pt>
                <c:pt idx="22">
                  <c:v>1.2931911</c:v>
                </c:pt>
                <c:pt idx="23">
                  <c:v>1.2931911</c:v>
                </c:pt>
                <c:pt idx="24">
                  <c:v>1.306349</c:v>
                </c:pt>
                <c:pt idx="25">
                  <c:v>1.3313661000000001</c:v>
                </c:pt>
                <c:pt idx="26">
                  <c:v>1.3253534</c:v>
                </c:pt>
                <c:pt idx="27">
                  <c:v>1.3301700000000001</c:v>
                </c:pt>
                <c:pt idx="28">
                  <c:v>1.3540934</c:v>
                </c:pt>
                <c:pt idx="29">
                  <c:v>1.3794523000000001</c:v>
                </c:pt>
                <c:pt idx="30">
                  <c:v>1.3795001</c:v>
                </c:pt>
                <c:pt idx="31">
                  <c:v>1.3806963000000001</c:v>
                </c:pt>
                <c:pt idx="32">
                  <c:v>1.3806963000000001</c:v>
                </c:pt>
                <c:pt idx="33">
                  <c:v>1.385481</c:v>
                </c:pt>
                <c:pt idx="34">
                  <c:v>1.5116771</c:v>
                </c:pt>
                <c:pt idx="35">
                  <c:v>1.5311577000000001</c:v>
                </c:pt>
                <c:pt idx="36">
                  <c:v>1.5554001</c:v>
                </c:pt>
                <c:pt idx="37">
                  <c:v>1.5589885999999999</c:v>
                </c:pt>
                <c:pt idx="38">
                  <c:v>1.5912853</c:v>
                </c:pt>
                <c:pt idx="39">
                  <c:v>1.5949215999999999</c:v>
                </c:pt>
                <c:pt idx="40">
                  <c:v>1.6080795000000001</c:v>
                </c:pt>
                <c:pt idx="41">
                  <c:v>1.7215305999999999</c:v>
                </c:pt>
                <c:pt idx="42">
                  <c:v>1.7394571999999999</c:v>
                </c:pt>
                <c:pt idx="43">
                  <c:v>1.758596</c:v>
                </c:pt>
                <c:pt idx="44">
                  <c:v>1.7753422999999999</c:v>
                </c:pt>
                <c:pt idx="45">
                  <c:v>1.7789309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80-4B38-AF14-2A1ED5A0BFDE}"/>
            </c:ext>
          </c:extLst>
        </c:ser>
        <c:ser>
          <c:idx val="1"/>
          <c:order val="1"/>
          <c:tx>
            <c:strRef>
              <c:f>Sheet2!$H$1</c:f>
              <c:strCache>
                <c:ptCount val="1"/>
                <c:pt idx="0">
                  <c:v>Middle Income Countries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Sheet2!$E$2:$E$47</c:f>
              <c:numCache>
                <c:formatCode>General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Sheet2!$H$2:$H$47</c:f>
              <c:numCache>
                <c:formatCode>General</c:formatCode>
                <c:ptCount val="46"/>
                <c:pt idx="0">
                  <c:v>0.56954888000000004</c:v>
                </c:pt>
                <c:pt idx="1">
                  <c:v>0.56954888000000004</c:v>
                </c:pt>
                <c:pt idx="2">
                  <c:v>0.56954888000000004</c:v>
                </c:pt>
                <c:pt idx="3">
                  <c:v>0.63533835000000005</c:v>
                </c:pt>
                <c:pt idx="4">
                  <c:v>0.66541353999999997</c:v>
                </c:pt>
                <c:pt idx="5">
                  <c:v>0.66541353999999997</c:v>
                </c:pt>
                <c:pt idx="6">
                  <c:v>0.66541353999999997</c:v>
                </c:pt>
                <c:pt idx="7">
                  <c:v>0.68045113999999995</c:v>
                </c:pt>
                <c:pt idx="8">
                  <c:v>0.68045113999999995</c:v>
                </c:pt>
                <c:pt idx="9">
                  <c:v>0.7138158</c:v>
                </c:pt>
                <c:pt idx="10">
                  <c:v>0.7138158</c:v>
                </c:pt>
                <c:pt idx="11">
                  <c:v>0.7138158</c:v>
                </c:pt>
                <c:pt idx="12">
                  <c:v>0.76809212000000004</c:v>
                </c:pt>
                <c:pt idx="13">
                  <c:v>0.78125001000000005</c:v>
                </c:pt>
                <c:pt idx="14">
                  <c:v>0.78125001000000005</c:v>
                </c:pt>
                <c:pt idx="15">
                  <c:v>0.78125001000000005</c:v>
                </c:pt>
                <c:pt idx="16">
                  <c:v>0.78125001000000005</c:v>
                </c:pt>
                <c:pt idx="17">
                  <c:v>0.79605263000000004</c:v>
                </c:pt>
                <c:pt idx="18">
                  <c:v>0.79605263000000004</c:v>
                </c:pt>
                <c:pt idx="19">
                  <c:v>0.80756578999999995</c:v>
                </c:pt>
                <c:pt idx="20">
                  <c:v>0.80756578999999995</c:v>
                </c:pt>
                <c:pt idx="21">
                  <c:v>0.85964912999999998</c:v>
                </c:pt>
                <c:pt idx="22">
                  <c:v>0.86695906</c:v>
                </c:pt>
                <c:pt idx="23">
                  <c:v>0.90935672000000001</c:v>
                </c:pt>
                <c:pt idx="24">
                  <c:v>0.88450289999999998</c:v>
                </c:pt>
                <c:pt idx="25">
                  <c:v>0.88742688000000003</c:v>
                </c:pt>
                <c:pt idx="26">
                  <c:v>0.90935670999999996</c:v>
                </c:pt>
                <c:pt idx="27">
                  <c:v>0.88157892999999998</c:v>
                </c:pt>
                <c:pt idx="28">
                  <c:v>0.88888887999999999</c:v>
                </c:pt>
                <c:pt idx="29">
                  <c:v>0.8991228</c:v>
                </c:pt>
                <c:pt idx="30">
                  <c:v>0.85263157999999994</c:v>
                </c:pt>
                <c:pt idx="31">
                  <c:v>0.87236840999999998</c:v>
                </c:pt>
                <c:pt idx="32">
                  <c:v>0.87236840999999998</c:v>
                </c:pt>
                <c:pt idx="33">
                  <c:v>0.87236840999999998</c:v>
                </c:pt>
                <c:pt idx="34">
                  <c:v>0.87236840999999998</c:v>
                </c:pt>
                <c:pt idx="35">
                  <c:v>0.98189899999999997</c:v>
                </c:pt>
                <c:pt idx="36">
                  <c:v>0.98716216000000001</c:v>
                </c:pt>
                <c:pt idx="37">
                  <c:v>0.99505690000000002</c:v>
                </c:pt>
                <c:pt idx="38">
                  <c:v>0.99900427000000003</c:v>
                </c:pt>
                <c:pt idx="39">
                  <c:v>0.99900427000000003</c:v>
                </c:pt>
                <c:pt idx="40">
                  <c:v>0.99900427000000003</c:v>
                </c:pt>
                <c:pt idx="41">
                  <c:v>1.0029516000000001</c:v>
                </c:pt>
                <c:pt idx="42">
                  <c:v>1.0318989999999999</c:v>
                </c:pt>
                <c:pt idx="43">
                  <c:v>1.0358464000000001</c:v>
                </c:pt>
                <c:pt idx="44">
                  <c:v>1.0490043</c:v>
                </c:pt>
                <c:pt idx="45">
                  <c:v>1.0608464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80-4B38-AF14-2A1ED5A0B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0330184"/>
        <c:axId val="2130301480"/>
      </c:lineChart>
      <c:catAx>
        <c:axId val="2130330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301480"/>
        <c:crosses val="autoZero"/>
        <c:auto val="1"/>
        <c:lblAlgn val="ctr"/>
        <c:lblOffset val="100"/>
        <c:noMultiLvlLbl val="0"/>
      </c:catAx>
      <c:valAx>
        <c:axId val="2130301480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330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0681728164035105"/>
          <c:y val="2.42308067815242E-2"/>
          <c:w val="0.19120166145552001"/>
          <c:h val="0.43776859838215998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Sheet1!$Y$2:$Y$22</c:f>
              <c:numCache>
                <c:formatCode>General</c:formatCode>
                <c:ptCount val="21"/>
                <c:pt idx="0">
                  <c:v>7.2714681440443296E-2</c:v>
                </c:pt>
                <c:pt idx="1">
                  <c:v>1.3754385964912279</c:v>
                </c:pt>
                <c:pt idx="2">
                  <c:v>0.43421052631578899</c:v>
                </c:pt>
                <c:pt idx="3">
                  <c:v>1.5720221606648199</c:v>
                </c:pt>
                <c:pt idx="4">
                  <c:v>0.69681245366938505</c:v>
                </c:pt>
                <c:pt idx="5">
                  <c:v>1.406509695290858</c:v>
                </c:pt>
                <c:pt idx="6">
                  <c:v>0.92520775623268703</c:v>
                </c:pt>
                <c:pt idx="7">
                  <c:v>1.2342105263157901</c:v>
                </c:pt>
                <c:pt idx="8">
                  <c:v>1.3864265927977839</c:v>
                </c:pt>
                <c:pt idx="9">
                  <c:v>1.520775623268698</c:v>
                </c:pt>
                <c:pt idx="10">
                  <c:v>1.926592797783933</c:v>
                </c:pt>
                <c:pt idx="11">
                  <c:v>1.3933518005540171</c:v>
                </c:pt>
                <c:pt idx="12">
                  <c:v>0.94252077562326897</c:v>
                </c:pt>
                <c:pt idx="13">
                  <c:v>1.6869806094182831</c:v>
                </c:pt>
                <c:pt idx="14">
                  <c:v>1.6925207756232701</c:v>
                </c:pt>
                <c:pt idx="15">
                  <c:v>0.94736842105263097</c:v>
                </c:pt>
                <c:pt idx="16">
                  <c:v>1.013157894736842</c:v>
                </c:pt>
                <c:pt idx="17">
                  <c:v>1.5519390581717449</c:v>
                </c:pt>
                <c:pt idx="18">
                  <c:v>1.0221606648199451</c:v>
                </c:pt>
                <c:pt idx="19">
                  <c:v>2.6835180055401651</c:v>
                </c:pt>
                <c:pt idx="20">
                  <c:v>0.60279254323575704</c:v>
                </c:pt>
              </c:numCache>
            </c:numRef>
          </c:xVal>
          <c:yVal>
            <c:numRef>
              <c:f>Sheet1!$Z$2:$Z$22</c:f>
              <c:numCache>
                <c:formatCode>General</c:formatCode>
                <c:ptCount val="21"/>
                <c:pt idx="0">
                  <c:v>273</c:v>
                </c:pt>
                <c:pt idx="1">
                  <c:v>644</c:v>
                </c:pt>
                <c:pt idx="2">
                  <c:v>71</c:v>
                </c:pt>
                <c:pt idx="3">
                  <c:v>233</c:v>
                </c:pt>
                <c:pt idx="4">
                  <c:v>233</c:v>
                </c:pt>
                <c:pt idx="5">
                  <c:v>495</c:v>
                </c:pt>
                <c:pt idx="6">
                  <c:v>169</c:v>
                </c:pt>
                <c:pt idx="7">
                  <c:v>443</c:v>
                </c:pt>
                <c:pt idx="8">
                  <c:v>383</c:v>
                </c:pt>
                <c:pt idx="9">
                  <c:v>745</c:v>
                </c:pt>
                <c:pt idx="10">
                  <c:v>424</c:v>
                </c:pt>
                <c:pt idx="11">
                  <c:v>694</c:v>
                </c:pt>
                <c:pt idx="12">
                  <c:v>140</c:v>
                </c:pt>
                <c:pt idx="13">
                  <c:v>297</c:v>
                </c:pt>
                <c:pt idx="14">
                  <c:v>349</c:v>
                </c:pt>
                <c:pt idx="15">
                  <c:v>180</c:v>
                </c:pt>
                <c:pt idx="16">
                  <c:v>292</c:v>
                </c:pt>
                <c:pt idx="17">
                  <c:v>686</c:v>
                </c:pt>
                <c:pt idx="18">
                  <c:v>174</c:v>
                </c:pt>
                <c:pt idx="19">
                  <c:v>1648</c:v>
                </c:pt>
                <c:pt idx="20">
                  <c:v>133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230-419B-B62D-F5206FA57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5732008"/>
        <c:axId val="2130176520"/>
      </c:scatterChart>
      <c:valAx>
        <c:axId val="2075732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Openness</a:t>
                </a:r>
                <a:r>
                  <a:rPr lang="en-US" sz="2000" baseline="0"/>
                  <a:t> Score</a:t>
                </a:r>
                <a:endParaRPr lang="en-US" sz="20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176520"/>
        <c:crosses val="autoZero"/>
        <c:crossBetween val="midCat"/>
      </c:valAx>
      <c:valAx>
        <c:axId val="213017652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H-Index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57320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2C2CB6-1809-4E51-BA66-28DF787C890E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68E357-2CC8-4EB4-ADD2-571698104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6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9934" indent="-288436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53744" indent="-230749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15242" indent="-230749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76740" indent="-230749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38237" indent="-23074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99735" indent="-23074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61233" indent="-23074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922730" indent="-23074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D5BA92D-BB18-C749-A1A6-3E917E8D785F}" type="slidenum">
              <a:rPr lang="en-US" sz="1200">
                <a:latin typeface="Arial" charset="0"/>
              </a:rPr>
              <a:pPr eaLnBrk="1" hangingPunct="1"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baseline="0" dirty="0" smtClean="0">
              <a:ea typeface="MS PGothic" charset="0"/>
            </a:endParaRPr>
          </a:p>
          <a:p>
            <a:pPr eaLnBrk="1" hangingPunct="1"/>
            <a:r>
              <a:rPr lang="en-US" baseline="0" dirty="0" smtClean="0">
                <a:ea typeface="MS PGothic" charset="0"/>
              </a:rPr>
              <a:t>Start at the Stockholm conference and how international law and trade law is part of the globalization of fair use. </a:t>
            </a:r>
          </a:p>
          <a:p>
            <a:pPr eaLnBrk="1" hangingPunct="1"/>
            <a:endParaRPr lang="en-US" baseline="0" dirty="0" smtClean="0">
              <a:ea typeface="MS PGothic" charset="0"/>
            </a:endParaRPr>
          </a:p>
          <a:p>
            <a:pPr eaLnBrk="1" hangingPunct="1"/>
            <a:r>
              <a:rPr lang="en-US" baseline="0" dirty="0" smtClean="0">
                <a:ea typeface="MS PGothic" charset="0"/>
              </a:rPr>
              <a:t>What is fair use?</a:t>
            </a:r>
          </a:p>
          <a:p>
            <a:pPr eaLnBrk="1" hangingPunct="1"/>
            <a:endParaRPr lang="en-US" baseline="0" dirty="0" smtClean="0">
              <a:ea typeface="MS PGothic" charset="0"/>
            </a:endParaRPr>
          </a:p>
          <a:p>
            <a:pPr eaLnBrk="1" hangingPunct="1"/>
            <a:r>
              <a:rPr lang="en-US" baseline="0" dirty="0" smtClean="0">
                <a:ea typeface="MS PGothic" charset="0"/>
              </a:rPr>
              <a:t>Is it globalizing. </a:t>
            </a:r>
          </a:p>
          <a:p>
            <a:pPr eaLnBrk="1" hangingPunct="1"/>
            <a:endParaRPr lang="en-US" baseline="0" dirty="0" smtClean="0">
              <a:ea typeface="MS PGothic" charset="0"/>
            </a:endParaRPr>
          </a:p>
          <a:p>
            <a:pPr eaLnBrk="1" hangingPunct="1"/>
            <a:r>
              <a:rPr lang="en-US" baseline="0" dirty="0" smtClean="0">
                <a:ea typeface="MS PGothic" charset="0"/>
              </a:rPr>
              <a:t>I will stop there – but will tantalize you with the heading of the next part of the project – whether globalizing fair use is good for you. Invite me to your school and I will tell you that story. </a:t>
            </a:r>
          </a:p>
          <a:p>
            <a:pPr eaLnBrk="1" hangingPunct="1"/>
            <a:endParaRPr lang="en-US" baseline="0" dirty="0" smtClean="0">
              <a:ea typeface="MS PGothic" charset="0"/>
            </a:endParaRPr>
          </a:p>
          <a:p>
            <a:pPr eaLnBrk="1" hangingPunct="1"/>
            <a:endParaRPr lang="en-US" baseline="0" dirty="0" smtClean="0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set out to build a database. The data base focuses not</a:t>
            </a:r>
            <a:r>
              <a:rPr lang="en-US" baseline="0" dirty="0" smtClean="0"/>
              <a:t> on whether a country has fair use per se, but whether and where they have the operational elements of fair use we think are important – openness, flexibility, generality.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8E357-2CC8-4EB4-ADD2-5716981044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68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 others, we ask about a series of specific exemptions.</a:t>
            </a:r>
            <a:r>
              <a:rPr lang="en-US" baseline="0" dirty="0" smtClean="0"/>
              <a:t> But we drill much deeper into the specific construction of them. In each case – do they have elements of openness, flexibility, generality?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8E357-2CC8-4EB4-ADD2-5716981044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98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r>
              <a:rPr lang="en-US" baseline="0" dirty="0" smtClean="0"/>
              <a:t>There are some countries for which people signed up, but haven’t yet sent us the completed surveys.  </a:t>
            </a:r>
          </a:p>
          <a:p>
            <a:pPr marL="174708" indent="-174708">
              <a:buFontTx/>
              <a:buChar char="-"/>
            </a:pPr>
            <a:r>
              <a:rPr lang="en-US" baseline="0" dirty="0" smtClean="0"/>
              <a:t>If your country is on the right or not here, and if you have deep knowledge of copyright over time in your country...  Come see us!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CF661-B793-4675-A917-F0CEFAA7B0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r>
              <a:rPr lang="en-US" baseline="0" dirty="0" smtClean="0"/>
              <a:t>SF showed the survey structure, where we ask a series of questions for multiple types of exceptions</a:t>
            </a:r>
          </a:p>
          <a:p>
            <a:pPr marL="174708" indent="-174708" defTabSz="931774">
              <a:buFontTx/>
              <a:buChar char="-"/>
              <a:defRPr/>
            </a:pPr>
            <a:r>
              <a:rPr lang="en-US" baseline="0" dirty="0" smtClean="0"/>
              <a:t>Also things that are not “exceptions” but still affect UR, i.e. copyright exhaustion and contractual override</a:t>
            </a:r>
          </a:p>
          <a:p>
            <a:pPr marL="174708" indent="-174708">
              <a:buFontTx/>
              <a:buChar char="-"/>
            </a:pPr>
            <a:r>
              <a:rPr lang="en-US" baseline="0" dirty="0" smtClean="0"/>
              <a:t>we ask the status of each of these questions on a four point scale for each year from 1970 to present, which we code.</a:t>
            </a:r>
          </a:p>
          <a:p>
            <a:pPr marL="174708" indent="-174708">
              <a:buFontTx/>
              <a:buChar char="-"/>
            </a:pPr>
            <a:r>
              <a:rPr lang="en-US" baseline="0" dirty="0" smtClean="0"/>
              <a:t>This is how we code it at first, in a way that is easier for humans to read</a:t>
            </a:r>
          </a:p>
          <a:p>
            <a:pPr marL="174708" indent="-1747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CF661-B793-4675-A917-F0CEFAA7B0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90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Yes – positive correlation between openness and information firm revenue.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  <a:r>
              <a:rPr lang="en-US" baseline="0" dirty="0" smtClean="0"/>
              <a:t>Revenue – log. Control for skewed dat.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Cons – constant. Y=mx + b. Constant is B.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Revenue = constant +x(open)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 – statistical significance. Want greater than 2 (at 5% level).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P&gt;(t). Want P less than 0. Probability of finding higher T by chance. Want close to 0.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Wide confidence interval.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 squared – low. Only describing small amount of variation around mean. Wand higher than .03.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Controlling for size of market (</a:t>
            </a:r>
            <a:r>
              <a:rPr lang="en-US" baseline="0" dirty="0" err="1" smtClean="0"/>
              <a:t>gdp</a:t>
            </a:r>
            <a:r>
              <a:rPr lang="en-US" baseline="0" dirty="0" smtClean="0"/>
              <a:t>) and time.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Now – controlling firm size. Total assets. (employment – missing data).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 using Thompson bus classification scheme. Could also use NAICS.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331 observations. </a:t>
            </a:r>
            <a:r>
              <a:rPr lang="en-US" baseline="0" smtClean="0"/>
              <a:t>Relatively small. 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8E357-2CC8-4EB4-ADD2-5716981044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40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This is the average H-index for</a:t>
            </a:r>
            <a:r>
              <a:rPr lang="en-US" baseline="0" dirty="0" smtClean="0"/>
              <a:t> the period 1996 to 2015</a:t>
            </a:r>
          </a:p>
          <a:p>
            <a:r>
              <a:rPr lang="en-US" dirty="0" smtClean="0"/>
              <a:t>- Clear</a:t>
            </a:r>
            <a:r>
              <a:rPr lang="en-US" baseline="0" dirty="0" smtClean="0"/>
              <a:t> positive association between the h index and our openness score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CF661-B793-4675-A917-F0CEFAA7B0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63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7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8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8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7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7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7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3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9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6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FDE99-6373-4A6F-9C54-320F1BB189FD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1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352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rial" charset="0"/>
                <a:ea typeface="MS PGothic" charset="0"/>
              </a:rPr>
              <a:t>Empirical Research Impact of Copyright User Rights in Digital Environment</a:t>
            </a:r>
            <a:endParaRPr lang="en-US" sz="4000" dirty="0">
              <a:latin typeface="Arial" charset="0"/>
              <a:ea typeface="MS PGothic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953000"/>
            <a:ext cx="8610600" cy="1066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>
              <a:latin typeface="Arial" charset="0"/>
              <a:ea typeface="MS PGothic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ea typeface="MS PGothic" charset="0"/>
              </a:rPr>
              <a:t>Sean Flynn, American University Washington College of Law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ea typeface="MS PGothic" charset="0"/>
              </a:rPr>
              <a:t>(CC) (BY)</a:t>
            </a: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2" y="4"/>
            <a:ext cx="46577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27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364" y="55410"/>
            <a:ext cx="466602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Open User Rights &amp; Citations “H-Index”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96797066"/>
              </p:ext>
            </p:extLst>
          </p:nvPr>
        </p:nvGraphicFramePr>
        <p:xfrm>
          <a:off x="1426907" y="1380973"/>
          <a:ext cx="6304936" cy="5196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03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7-05-03 at 3.51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911"/>
            <a:ext cx="9144000" cy="569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3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Sflynn@wcl.american.edu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Director, AUWCL LLM in 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5-03 at 6.32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1579"/>
            <a:ext cx="9144000" cy="478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14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4843" y="471950"/>
            <a:ext cx="8596270" cy="624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955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Survey Consisted of Questions on 20 Different User Rights Found in Copyright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16125"/>
            <a:ext cx="38862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General Exception</a:t>
            </a:r>
          </a:p>
          <a:p>
            <a:r>
              <a:rPr lang="en-US" dirty="0"/>
              <a:t>Quotation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Personal or Private Uses</a:t>
            </a:r>
          </a:p>
          <a:p>
            <a:r>
              <a:rPr lang="en-US" dirty="0"/>
              <a:t>Computer Programs</a:t>
            </a:r>
          </a:p>
          <a:p>
            <a:r>
              <a:rPr lang="en-US" dirty="0"/>
              <a:t>Databases or Other Compilations of Non-Original Facts</a:t>
            </a:r>
          </a:p>
          <a:p>
            <a:r>
              <a:rPr lang="en-US" dirty="0"/>
              <a:t>Text- and Datamining</a:t>
            </a:r>
          </a:p>
          <a:p>
            <a:r>
              <a:rPr lang="en-US" dirty="0"/>
              <a:t>Library Rights</a:t>
            </a:r>
          </a:p>
          <a:p>
            <a:r>
              <a:rPr lang="en-US" dirty="0"/>
              <a:t>Disability </a:t>
            </a:r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16125"/>
            <a:ext cx="38862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Transformative Use</a:t>
            </a:r>
          </a:p>
          <a:p>
            <a:r>
              <a:rPr lang="en-US" dirty="0" smtClean="0"/>
              <a:t>Parody </a:t>
            </a:r>
            <a:r>
              <a:rPr lang="en-US" dirty="0"/>
              <a:t>and/or Satire</a:t>
            </a:r>
          </a:p>
          <a:p>
            <a:r>
              <a:rPr lang="en-US" dirty="0"/>
              <a:t>Incidental Inclusion</a:t>
            </a:r>
          </a:p>
          <a:p>
            <a:r>
              <a:rPr lang="en-US" dirty="0"/>
              <a:t>Panorama right</a:t>
            </a:r>
          </a:p>
          <a:p>
            <a:r>
              <a:rPr lang="en-US" dirty="0"/>
              <a:t>Orphan Works</a:t>
            </a:r>
          </a:p>
          <a:p>
            <a:r>
              <a:rPr lang="en-US" dirty="0"/>
              <a:t>National Government Works</a:t>
            </a:r>
          </a:p>
          <a:p>
            <a:r>
              <a:rPr lang="en-US" dirty="0"/>
              <a:t>Exhaustion of Rights</a:t>
            </a:r>
          </a:p>
          <a:p>
            <a:r>
              <a:rPr lang="en-US" dirty="0"/>
              <a:t>Safeguards From Secondary/ISP Liability</a:t>
            </a:r>
          </a:p>
          <a:p>
            <a:r>
              <a:rPr lang="en-US" dirty="0"/>
              <a:t>Temporary Copies for Technological Processes</a:t>
            </a:r>
          </a:p>
          <a:p>
            <a:r>
              <a:rPr lang="en-US" dirty="0"/>
              <a:t>Supremacy of Contracts</a:t>
            </a:r>
          </a:p>
        </p:txBody>
      </p:sp>
    </p:spTree>
    <p:extLst>
      <p:ext uri="{BB962C8B-B14F-4D97-AF65-F5344CB8AC3E}">
        <p14:creationId xmlns:p14="http://schemas.microsoft.com/office/powerpoint/2010/main" val="423121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263316" y="1325564"/>
          <a:ext cx="6497053" cy="5283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2713" y="1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21 Country Responses So Far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4271" y="1602666"/>
            <a:ext cx="17255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Australia</a:t>
            </a:r>
          </a:p>
          <a:p>
            <a:r>
              <a:rPr lang="en-US" sz="2400" dirty="0" smtClean="0"/>
              <a:t>Chile</a:t>
            </a:r>
          </a:p>
          <a:p>
            <a:r>
              <a:rPr lang="en-US" sz="2400" dirty="0" smtClean="0"/>
              <a:t>Finland</a:t>
            </a:r>
          </a:p>
          <a:p>
            <a:r>
              <a:rPr lang="en-US" sz="2400" dirty="0" smtClean="0"/>
              <a:t>Japan</a:t>
            </a:r>
          </a:p>
          <a:p>
            <a:r>
              <a:rPr lang="en-US" sz="2400" dirty="0" smtClean="0"/>
              <a:t>Korea</a:t>
            </a:r>
          </a:p>
          <a:p>
            <a:r>
              <a:rPr lang="en-US" sz="2400" dirty="0" smtClean="0"/>
              <a:t>Netherlands</a:t>
            </a:r>
          </a:p>
          <a:p>
            <a:r>
              <a:rPr lang="en-US" sz="2400" dirty="0" smtClean="0"/>
              <a:t>Portugal</a:t>
            </a:r>
          </a:p>
          <a:p>
            <a:r>
              <a:rPr lang="en-US" sz="2400" dirty="0" smtClean="0"/>
              <a:t>Singapore</a:t>
            </a:r>
          </a:p>
          <a:p>
            <a:r>
              <a:rPr lang="en-US" sz="2400" dirty="0" smtClean="0"/>
              <a:t>Slovakia</a:t>
            </a:r>
          </a:p>
          <a:p>
            <a:r>
              <a:rPr lang="en-US" sz="2400" dirty="0" smtClean="0"/>
              <a:t>Switzerland</a:t>
            </a:r>
          </a:p>
          <a:p>
            <a:r>
              <a:rPr lang="en-US" sz="2400" dirty="0" smtClean="0"/>
              <a:t>United States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176837" y="1602666"/>
            <a:ext cx="1509963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Argentina</a:t>
            </a:r>
          </a:p>
          <a:p>
            <a:r>
              <a:rPr lang="en-US" sz="2400" dirty="0"/>
              <a:t>Botswana</a:t>
            </a:r>
          </a:p>
          <a:p>
            <a:r>
              <a:rPr lang="en-US" sz="2400" dirty="0"/>
              <a:t>Brazil</a:t>
            </a:r>
          </a:p>
          <a:p>
            <a:r>
              <a:rPr lang="en-US" sz="2400" dirty="0"/>
              <a:t>China</a:t>
            </a:r>
          </a:p>
          <a:p>
            <a:r>
              <a:rPr lang="en-US" sz="2400" dirty="0"/>
              <a:t>Colombia</a:t>
            </a:r>
          </a:p>
          <a:p>
            <a:r>
              <a:rPr lang="en-US" sz="2400" dirty="0"/>
              <a:t>India</a:t>
            </a:r>
          </a:p>
          <a:p>
            <a:r>
              <a:rPr lang="en-US" sz="2400" dirty="0"/>
              <a:t>Peru</a:t>
            </a:r>
          </a:p>
          <a:p>
            <a:r>
              <a:rPr lang="en-US" sz="2400" dirty="0"/>
              <a:t>South Africa</a:t>
            </a:r>
          </a:p>
          <a:p>
            <a:r>
              <a:rPr lang="en-US" sz="2400" dirty="0"/>
              <a:t>Ukraine</a:t>
            </a:r>
          </a:p>
          <a:p>
            <a:r>
              <a:rPr lang="en-US" sz="2400" dirty="0"/>
              <a:t>Vietnam</a:t>
            </a:r>
          </a:p>
        </p:txBody>
      </p:sp>
    </p:spTree>
    <p:extLst>
      <p:ext uri="{BB962C8B-B14F-4D97-AF65-F5344CB8AC3E}">
        <p14:creationId xmlns:p14="http://schemas.microsoft.com/office/powerpoint/2010/main" val="42497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6619" y="157248"/>
            <a:ext cx="3886200" cy="67007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37471"/>
              </p:ext>
            </p:extLst>
          </p:nvPr>
        </p:nvGraphicFramePr>
        <p:xfrm>
          <a:off x="616619" y="1398462"/>
          <a:ext cx="3757365" cy="5234940"/>
        </p:xfrm>
        <a:graphic>
          <a:graphicData uri="http://schemas.openxmlformats.org/drawingml/2006/table">
            <a:tbl>
              <a:tblPr/>
              <a:tblGrid>
                <a:gridCol w="1476877">
                  <a:extLst>
                    <a:ext uri="{9D8B030D-6E8A-4147-A177-3AD203B41FA5}">
                      <a16:colId xmlns:a16="http://schemas.microsoft.com/office/drawing/2014/main" val="2666165530"/>
                    </a:ext>
                  </a:extLst>
                </a:gridCol>
                <a:gridCol w="2280488">
                  <a:extLst>
                    <a:ext uri="{9D8B030D-6E8A-4147-A177-3AD203B41FA5}">
                      <a16:colId xmlns:a16="http://schemas.microsoft.com/office/drawing/2014/main" val="288272363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Argentina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1320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Australia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5721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Botswana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Singapore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4710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Brazil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Slovakia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2422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Africa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0150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Korea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1719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Colombia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Switzerland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0658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Ukraine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364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Arab Emirates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22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876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Japan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Vietnam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1011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Netherlands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575388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882233"/>
              </p:ext>
            </p:extLst>
          </p:nvPr>
        </p:nvGraphicFramePr>
        <p:xfrm>
          <a:off x="4875796" y="1398463"/>
          <a:ext cx="3783932" cy="3743325"/>
        </p:xfrm>
        <a:graphic>
          <a:graphicData uri="http://schemas.openxmlformats.org/drawingml/2006/table">
            <a:tbl>
              <a:tblPr/>
              <a:tblGrid>
                <a:gridCol w="1705478">
                  <a:extLst>
                    <a:ext uri="{9D8B030D-6E8A-4147-A177-3AD203B41FA5}">
                      <a16:colId xmlns:a16="http://schemas.microsoft.com/office/drawing/2014/main" val="2681388335"/>
                    </a:ext>
                  </a:extLst>
                </a:gridCol>
                <a:gridCol w="2078454">
                  <a:extLst>
                    <a:ext uri="{9D8B030D-6E8A-4147-A177-3AD203B41FA5}">
                      <a16:colId xmlns:a16="http://schemas.microsoft.com/office/drawing/2014/main" val="19348931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Austria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Mexico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8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Canada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Zealand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6286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Czech Republic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8379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Denmark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Romania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835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Guatemala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Rwanda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4423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Hong Kong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Slovenia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1019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Hungary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Taiwan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4013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Ireland 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Uganda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36178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Israel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Kingdom</a:t>
                      </a:r>
                    </a:p>
                  </a:txBody>
                  <a:tcPr marL="7144" marR="714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53981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87784" y="157248"/>
            <a:ext cx="3783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Responses Received</a:t>
            </a:r>
            <a:endParaRPr lang="en-US" sz="36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31654" y="157248"/>
            <a:ext cx="437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Responses Not Yet Received</a:t>
            </a:r>
            <a:endParaRPr lang="en-US" sz="3600" dirty="0">
              <a:latin typeface="+mj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44266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6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154809"/>
            <a:ext cx="8143875" cy="538647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2938" y="41276"/>
            <a:ext cx="7886700" cy="1113532"/>
          </a:xfrm>
        </p:spPr>
        <p:txBody>
          <a:bodyPr/>
          <a:lstStyle/>
          <a:p>
            <a:pPr algn="ctr"/>
            <a:r>
              <a:rPr lang="en-US" dirty="0" smtClean="0"/>
              <a:t>Example of a Coded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4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949485"/>
              </p:ext>
            </p:extLst>
          </p:nvPr>
        </p:nvGraphicFramePr>
        <p:xfrm>
          <a:off x="728663" y="458391"/>
          <a:ext cx="7672387" cy="5985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030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1" y="12200"/>
            <a:ext cx="8169442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Openness Score: High v. Middle Income Nations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58729" y="1599384"/>
          <a:ext cx="7886699" cy="4977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22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0" y="1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Positive Regression: Open User Rights -- Information Firm Revenue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33253"/>
          <a:stretch/>
        </p:blipFill>
        <p:spPr>
          <a:xfrm>
            <a:off x="1071254" y="1564372"/>
            <a:ext cx="7052291" cy="501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2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16550</TotalTime>
  <Words>682</Words>
  <Application>Microsoft Office PowerPoint</Application>
  <PresentationFormat>On-screen Show (4:3)</PresentationFormat>
  <Paragraphs>135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MS PGothic</vt:lpstr>
      <vt:lpstr>Arial</vt:lpstr>
      <vt:lpstr>Calibri</vt:lpstr>
      <vt:lpstr>Wingdings</vt:lpstr>
      <vt:lpstr>Office Theme</vt:lpstr>
      <vt:lpstr>Empirical Research Impact of Copyright User Rights in Digital Environment</vt:lpstr>
      <vt:lpstr>PowerPoint Presentation</vt:lpstr>
      <vt:lpstr>Survey Consisted of Questions on 20 Different User Rights Found in Copyright Law</vt:lpstr>
      <vt:lpstr>21 Country Responses So Far</vt:lpstr>
      <vt:lpstr>PowerPoint Presentation</vt:lpstr>
      <vt:lpstr>Example of a Coded Survey</vt:lpstr>
      <vt:lpstr>PowerPoint Presentation</vt:lpstr>
      <vt:lpstr>Openness Score: High v. Middle Income Nations</vt:lpstr>
      <vt:lpstr>Positive Regression: Open User Rights -- Information Firm Revenue</vt:lpstr>
      <vt:lpstr>Open User Rights &amp; Citations “H-Index”</vt:lpstr>
      <vt:lpstr>PowerPoint Presentation</vt:lpstr>
      <vt:lpstr>Sflynn@wcl.american.edu  Director, AUWCL LLM in IP</vt:lpstr>
      <vt:lpstr>PowerPoint Presentation</vt:lpstr>
    </vt:vector>
  </TitlesOfParts>
  <Company>Washington College of Law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Palmedo</dc:creator>
  <cp:lastModifiedBy>Michael Palmedo</cp:lastModifiedBy>
  <cp:revision>137</cp:revision>
  <cp:lastPrinted>2016-02-17T14:35:37Z</cp:lastPrinted>
  <dcterms:created xsi:type="dcterms:W3CDTF">2015-12-13T11:43:49Z</dcterms:created>
  <dcterms:modified xsi:type="dcterms:W3CDTF">2017-05-08T13:28:33Z</dcterms:modified>
</cp:coreProperties>
</file>