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0" r:id="rId3"/>
    <p:sldId id="258" r:id="rId4"/>
    <p:sldId id="286" r:id="rId5"/>
    <p:sldId id="277" r:id="rId6"/>
    <p:sldId id="259" r:id="rId7"/>
    <p:sldId id="281" r:id="rId8"/>
    <p:sldId id="262" r:id="rId9"/>
    <p:sldId id="264" r:id="rId10"/>
    <p:sldId id="279" r:id="rId11"/>
    <p:sldId id="261" r:id="rId12"/>
    <p:sldId id="263" r:id="rId13"/>
    <p:sldId id="266" r:id="rId14"/>
    <p:sldId id="270" r:id="rId15"/>
    <p:sldId id="271" r:id="rId16"/>
    <p:sldId id="265" r:id="rId17"/>
    <p:sldId id="288" r:id="rId18"/>
    <p:sldId id="289" r:id="rId19"/>
    <p:sldId id="269" r:id="rId20"/>
    <p:sldId id="287" r:id="rId21"/>
    <p:sldId id="257" r:id="rId22"/>
    <p:sldId id="268" r:id="rId23"/>
  </p:sldIdLst>
  <p:sldSz cx="12192000" cy="6858000"/>
  <p:notesSz cx="6834188"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43">
          <p15:clr>
            <a:srgbClr val="A4A3A4"/>
          </p15:clr>
        </p15:guide>
        <p15:guide id="2" pos="215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015" autoAdjust="0"/>
    <p:restoredTop sz="95501" autoAdjust="0"/>
  </p:normalViewPr>
  <p:slideViewPr>
    <p:cSldViewPr snapToGrid="0">
      <p:cViewPr>
        <p:scale>
          <a:sx n="75" d="100"/>
          <a:sy n="75" d="100"/>
        </p:scale>
        <p:origin x="558" y="276"/>
      </p:cViewPr>
      <p:guideLst>
        <p:guide orient="horz" pos="2160"/>
        <p:guide pos="3840"/>
      </p:guideLst>
    </p:cSldViewPr>
  </p:slideViewPr>
  <p:outlineViewPr>
    <p:cViewPr>
      <p:scale>
        <a:sx n="33" d="100"/>
        <a:sy n="33" d="100"/>
      </p:scale>
      <p:origin x="0" y="-369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3" d="100"/>
          <a:sy n="73" d="100"/>
        </p:scale>
        <p:origin x="2142" y="60"/>
      </p:cViewPr>
      <p:guideLst>
        <p:guide orient="horz" pos="3143"/>
        <p:guide pos="215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1481" cy="500684"/>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71125" y="0"/>
            <a:ext cx="2961481" cy="500684"/>
          </a:xfrm>
          <a:prstGeom prst="rect">
            <a:avLst/>
          </a:prstGeom>
        </p:spPr>
        <p:txBody>
          <a:bodyPr vert="horz" lIns="91440" tIns="45720" rIns="91440" bIns="45720" rtlCol="0"/>
          <a:lstStyle>
            <a:lvl1pPr algn="r">
              <a:defRPr sz="1200"/>
            </a:lvl1pPr>
          </a:lstStyle>
          <a:p>
            <a:fld id="{4304B02B-F95D-48A6-A703-87E9028A8605}" type="datetimeFigureOut">
              <a:rPr lang="en-ZA" smtClean="0"/>
              <a:pPr/>
              <a:t>2017/08/28</a:t>
            </a:fld>
            <a:endParaRPr lang="en-ZA"/>
          </a:p>
        </p:txBody>
      </p:sp>
      <p:sp>
        <p:nvSpPr>
          <p:cNvPr id="4" name="Slide Image Placeholder 3"/>
          <p:cNvSpPr>
            <a:spLocks noGrp="1" noRot="1" noChangeAspect="1"/>
          </p:cNvSpPr>
          <p:nvPr>
            <p:ph type="sldImg" idx="2"/>
          </p:nvPr>
        </p:nvSpPr>
        <p:spPr>
          <a:xfrm>
            <a:off x="425450" y="1247775"/>
            <a:ext cx="5984875" cy="3367088"/>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3419" y="4802406"/>
            <a:ext cx="5467350" cy="39292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78342"/>
            <a:ext cx="2961481" cy="500683"/>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71125" y="9478342"/>
            <a:ext cx="2961481" cy="500683"/>
          </a:xfrm>
          <a:prstGeom prst="rect">
            <a:avLst/>
          </a:prstGeom>
        </p:spPr>
        <p:txBody>
          <a:bodyPr vert="horz" lIns="91440" tIns="45720" rIns="91440" bIns="45720" rtlCol="0" anchor="b"/>
          <a:lstStyle>
            <a:lvl1pPr algn="r">
              <a:defRPr sz="1200"/>
            </a:lvl1pPr>
          </a:lstStyle>
          <a:p>
            <a:fld id="{AD44A98A-581F-49F2-B7E9-346765DBE710}" type="slidenum">
              <a:rPr lang="en-ZA" smtClean="0"/>
              <a:pPr/>
              <a:t>‹#›</a:t>
            </a:fld>
            <a:endParaRPr lang="en-ZA"/>
          </a:p>
        </p:txBody>
      </p:sp>
    </p:spTree>
    <p:extLst>
      <p:ext uri="{BB962C8B-B14F-4D97-AF65-F5344CB8AC3E}">
        <p14:creationId xmlns:p14="http://schemas.microsoft.com/office/powerpoint/2010/main" val="6048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liasa-new.org.za/wp-content/uploads/2015/09/State-of-SA-libraries-2015.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liasa-new.org.za/wp-content/uploads/2015/09/State-of-SA-libraries-2015.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PowerPoint_Slide.sldx"/></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gov.za/sites/www.gov.za/files/21156.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library.ifla.org/1248/1/138-nicholson-en.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447675"/>
            <a:ext cx="5984875" cy="3367088"/>
          </a:xfrm>
        </p:spPr>
      </p:sp>
      <p:sp>
        <p:nvSpPr>
          <p:cNvPr id="3" name="Notes Placeholder 2"/>
          <p:cNvSpPr>
            <a:spLocks noGrp="1"/>
          </p:cNvSpPr>
          <p:nvPr>
            <p:ph type="body" idx="1"/>
          </p:nvPr>
        </p:nvSpPr>
        <p:spPr>
          <a:xfrm>
            <a:off x="683419" y="4200041"/>
            <a:ext cx="5467350" cy="5332006"/>
          </a:xfrm>
        </p:spPr>
        <p:txBody>
          <a:bodyPr/>
          <a:lstStyle/>
          <a:p>
            <a:r>
              <a:rPr lang="en-ZA" sz="1600" dirty="0" smtClean="0"/>
              <a:t>Good afternoon, Madam Chair, Honourable Members, President-Elect of LIASA, Ladies and Gentlemen, . </a:t>
            </a:r>
          </a:p>
          <a:p>
            <a:endParaRPr lang="en-ZA" sz="1600" dirty="0"/>
          </a:p>
          <a:p>
            <a:r>
              <a:rPr lang="en-ZA" sz="1600" dirty="0" smtClean="0"/>
              <a:t>Thank you for give me the opportunity to speak, on behalf of the Library and Information Association of South Africa (LIASA), which is the National  Statutory Body for  Library and Information </a:t>
            </a:r>
            <a:r>
              <a:rPr lang="en-ZA" sz="1600" dirty="0"/>
              <a:t>S</a:t>
            </a:r>
            <a:r>
              <a:rPr lang="en-ZA" sz="1600" dirty="0" smtClean="0"/>
              <a:t>ervices. </a:t>
            </a:r>
            <a:endParaRPr lang="en-ZA" sz="1600" dirty="0"/>
          </a:p>
        </p:txBody>
      </p:sp>
    </p:spTree>
    <p:extLst>
      <p:ext uri="{BB962C8B-B14F-4D97-AF65-F5344CB8AC3E}">
        <p14:creationId xmlns:p14="http://schemas.microsoft.com/office/powerpoint/2010/main" val="2889682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103188"/>
            <a:ext cx="5988050" cy="3368675"/>
          </a:xfrm>
        </p:spPr>
      </p:sp>
      <p:sp>
        <p:nvSpPr>
          <p:cNvPr id="3" name="Notes Placeholder 2"/>
          <p:cNvSpPr>
            <a:spLocks noGrp="1"/>
          </p:cNvSpPr>
          <p:nvPr>
            <p:ph type="body" idx="1"/>
          </p:nvPr>
        </p:nvSpPr>
        <p:spPr>
          <a:xfrm>
            <a:off x="132888" y="3766088"/>
            <a:ext cx="6625366" cy="6806430"/>
          </a:xfrm>
        </p:spPr>
        <p:txBody>
          <a:bodyPr/>
          <a:lstStyle/>
          <a:p>
            <a:r>
              <a:rPr lang="en-ZA" sz="1400" dirty="0" smtClean="0"/>
              <a:t>Without </a:t>
            </a:r>
            <a:r>
              <a:rPr lang="en-ZA" sz="1400" dirty="0"/>
              <a:t>the </a:t>
            </a:r>
            <a:r>
              <a:rPr lang="en-ZA" sz="1400" dirty="0" smtClean="0"/>
              <a:t>print and online resources managed and made accessible by libraries and archives</a:t>
            </a:r>
            <a:r>
              <a:rPr lang="en-ZA" sz="1400" dirty="0"/>
              <a:t>, </a:t>
            </a:r>
            <a:r>
              <a:rPr lang="en-ZA" sz="1400" dirty="0" smtClean="0"/>
              <a:t>authors and creators would </a:t>
            </a:r>
            <a:r>
              <a:rPr lang="en-ZA" sz="1400" u="sng" dirty="0"/>
              <a:t>not</a:t>
            </a:r>
            <a:r>
              <a:rPr lang="en-ZA" sz="1400" dirty="0"/>
              <a:t> be able to innovate and create new works. </a:t>
            </a:r>
            <a:r>
              <a:rPr lang="en-ZA" sz="1400" dirty="0" smtClean="0"/>
              <a:t>Everyone relies on existing information to create or innovate.  Many embrace ‘fair use’ without even realising it!  </a:t>
            </a:r>
          </a:p>
          <a:p>
            <a:r>
              <a:rPr lang="en-ZA" sz="1400" dirty="0" smtClean="0"/>
              <a:t>  </a:t>
            </a:r>
            <a:endParaRPr lang="en-ZA" sz="1400" dirty="0"/>
          </a:p>
          <a:p>
            <a:r>
              <a:rPr lang="en-ZA" sz="1400" dirty="0" smtClean="0"/>
              <a:t>Legal </a:t>
            </a:r>
            <a:r>
              <a:rPr lang="en-ZA" sz="1400" dirty="0"/>
              <a:t>deposit libraries are mandated by the Legal Deposit </a:t>
            </a:r>
            <a:r>
              <a:rPr lang="en-ZA" sz="1400" dirty="0" smtClean="0"/>
              <a:t>Act,  </a:t>
            </a:r>
            <a:r>
              <a:rPr lang="en-ZA" sz="1400" dirty="0"/>
              <a:t>to collect, process, make accessible, and preserve our cultural heritage for future generations</a:t>
            </a:r>
            <a:r>
              <a:rPr lang="en-ZA" sz="1400" dirty="0" smtClean="0"/>
              <a:t>. </a:t>
            </a:r>
          </a:p>
          <a:p>
            <a:endParaRPr lang="en-ZA" sz="1400" dirty="0"/>
          </a:p>
          <a:p>
            <a:r>
              <a:rPr lang="en-ZA" sz="1400" dirty="0"/>
              <a:t>Libraries have </a:t>
            </a:r>
            <a:r>
              <a:rPr lang="en-ZA" sz="1400" dirty="0" smtClean="0"/>
              <a:t>had </a:t>
            </a:r>
            <a:r>
              <a:rPr lang="en-ZA" sz="1400" dirty="0"/>
              <a:t>to function under </a:t>
            </a:r>
            <a:r>
              <a:rPr lang="en-ZA" sz="1400" dirty="0" smtClean="0"/>
              <a:t>unbalanced, outdated copyright laws for far too long, and restrictive budgets create daily challenges for them.  Due to the </a:t>
            </a:r>
            <a:r>
              <a:rPr lang="en-ZA" sz="1400" i="1" dirty="0" err="1" smtClean="0"/>
              <a:t>FeesMustFall</a:t>
            </a:r>
            <a:r>
              <a:rPr lang="en-ZA" sz="1400" dirty="0" smtClean="0"/>
              <a:t> campaign, academic library budgets have been drastically cut. Many journals </a:t>
            </a:r>
            <a:r>
              <a:rPr lang="en-ZA" sz="1400" dirty="0"/>
              <a:t>have been cancelled; fewer  books and e-resources are being </a:t>
            </a:r>
            <a:r>
              <a:rPr lang="en-ZA" sz="1400" dirty="0" smtClean="0"/>
              <a:t>purchased. Moratoriums have been placed on many of their projects.  </a:t>
            </a:r>
          </a:p>
          <a:p>
            <a:endParaRPr lang="en-ZA" sz="1400" dirty="0" smtClean="0"/>
          </a:p>
          <a:p>
            <a:r>
              <a:rPr lang="en-ZA" sz="1400" dirty="0" smtClean="0"/>
              <a:t>Yet</a:t>
            </a:r>
            <a:r>
              <a:rPr lang="en-ZA" sz="1400" dirty="0"/>
              <a:t>, even in the face of </a:t>
            </a:r>
            <a:r>
              <a:rPr lang="en-ZA" sz="1400" dirty="0" smtClean="0"/>
              <a:t>many constraints</a:t>
            </a:r>
            <a:r>
              <a:rPr lang="en-ZA" sz="1400" dirty="0"/>
              <a:t>, libraries </a:t>
            </a:r>
            <a:r>
              <a:rPr lang="en-ZA" sz="1400" dirty="0" smtClean="0"/>
              <a:t>and related sectors are </a:t>
            </a:r>
            <a:r>
              <a:rPr lang="en-ZA" sz="1400" dirty="0"/>
              <a:t>accomplishing important work in </a:t>
            </a:r>
            <a:r>
              <a:rPr lang="en-ZA" sz="1400" dirty="0" smtClean="0"/>
              <a:t>our country.  Their efforts </a:t>
            </a:r>
            <a:r>
              <a:rPr lang="en-ZA" sz="1400" dirty="0"/>
              <a:t>and achievements deserve support and recognition. </a:t>
            </a:r>
            <a:endParaRPr lang="en-ZA" sz="1400" dirty="0" smtClean="0"/>
          </a:p>
          <a:p>
            <a:endParaRPr lang="en-ZA" sz="1400" dirty="0" smtClean="0"/>
          </a:p>
          <a:p>
            <a:r>
              <a:rPr lang="en-ZA" sz="1400" u="sng" dirty="0" smtClean="0"/>
              <a:t>The </a:t>
            </a:r>
            <a:r>
              <a:rPr lang="en-ZA" sz="1400" u="sng" dirty="0"/>
              <a:t>new Copyright provisions </a:t>
            </a:r>
            <a:r>
              <a:rPr lang="en-ZA" sz="1400" u="sng" dirty="0" smtClean="0"/>
              <a:t>are welcome and urgent too</a:t>
            </a:r>
            <a:r>
              <a:rPr lang="en-ZA" sz="1400" dirty="0" smtClean="0"/>
              <a:t>!  They will assist </a:t>
            </a:r>
            <a:r>
              <a:rPr lang="en-ZA" sz="1400" dirty="0"/>
              <a:t>libraries and </a:t>
            </a:r>
            <a:r>
              <a:rPr lang="en-ZA" sz="1400" dirty="0" smtClean="0"/>
              <a:t>archives, </a:t>
            </a:r>
            <a:r>
              <a:rPr lang="en-ZA" sz="1400" dirty="0"/>
              <a:t>to facilitate access to </a:t>
            </a:r>
            <a:r>
              <a:rPr lang="en-ZA" sz="1400" dirty="0" smtClean="0"/>
              <a:t>knowledge, engage in resource-sharing,  </a:t>
            </a:r>
            <a:r>
              <a:rPr lang="en-ZA" sz="1400" dirty="0"/>
              <a:t>and successfully carry out their </a:t>
            </a:r>
            <a:r>
              <a:rPr lang="en-ZA" sz="1400" dirty="0" smtClean="0"/>
              <a:t>statutory mandates, for the benefit of our nation. </a:t>
            </a:r>
            <a:endParaRPr lang="en-ZA" sz="1400" dirty="0"/>
          </a:p>
          <a:p>
            <a:endParaRPr lang="en-ZA" dirty="0"/>
          </a:p>
        </p:txBody>
      </p:sp>
    </p:spTree>
    <p:extLst>
      <p:ext uri="{BB962C8B-B14F-4D97-AF65-F5344CB8AC3E}">
        <p14:creationId xmlns:p14="http://schemas.microsoft.com/office/powerpoint/2010/main" val="4218859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0"/>
            <a:ext cx="4019550" cy="2262188"/>
          </a:xfrm>
        </p:spPr>
      </p:sp>
      <p:sp>
        <p:nvSpPr>
          <p:cNvPr id="3" name="Notes Placeholder 2"/>
          <p:cNvSpPr>
            <a:spLocks noGrp="1"/>
          </p:cNvSpPr>
          <p:nvPr>
            <p:ph type="body" idx="1"/>
          </p:nvPr>
        </p:nvSpPr>
        <p:spPr>
          <a:xfrm>
            <a:off x="123395" y="2307651"/>
            <a:ext cx="6606381" cy="7671375"/>
          </a:xfrm>
        </p:spPr>
        <p:txBody>
          <a:bodyPr/>
          <a:lstStyle/>
          <a:p>
            <a:r>
              <a:rPr lang="en-ZA" sz="1400" dirty="0" smtClean="0"/>
              <a:t>The flexibilities in the Bill relating to education and academic activities are also very welcome. They will help to transform research, teaching and learning programmes.  Educational institutions will be empowered to provide adequate and relevant research and/or educational material from international and local resources, for academics, students and school-children - something our current law has stymied. </a:t>
            </a:r>
          </a:p>
          <a:p>
            <a:endParaRPr lang="en-ZA" sz="1400" dirty="0"/>
          </a:p>
          <a:p>
            <a:r>
              <a:rPr lang="en-ZA" sz="1400" dirty="0" smtClean="0"/>
              <a:t>South African tertiary institutions spend millions of </a:t>
            </a:r>
            <a:r>
              <a:rPr lang="en-ZA" sz="1400" dirty="0" err="1" smtClean="0"/>
              <a:t>Rands</a:t>
            </a:r>
            <a:r>
              <a:rPr lang="en-ZA" sz="1400" dirty="0" smtClean="0"/>
              <a:t> each year on reprographic licences for teaching purposes.  My own institution paid more than R3.4 million </a:t>
            </a:r>
            <a:r>
              <a:rPr lang="en-ZA" sz="1400" dirty="0"/>
              <a:t>(*correct figure is </a:t>
            </a:r>
            <a:r>
              <a:rPr lang="en-ZA" sz="1400" dirty="0" smtClean="0"/>
              <a:t>in fact R3,5 million) this year to DALRO</a:t>
            </a:r>
            <a:r>
              <a:rPr lang="en-ZA" sz="1400" smtClean="0"/>
              <a:t>!  Most </a:t>
            </a:r>
            <a:r>
              <a:rPr lang="en-ZA" sz="1400" dirty="0" smtClean="0"/>
              <a:t>of the material comes from institutions’ own library collections, paid for annually through exorbitant subscription fees. Some items should fall under ‘fair dealing’ but because of uncertainty in our law, they are also cleared through DALRO.  If they are downloaded from e-resources and photocopied or placed on an e-learning platform, institutions have to pay copyright fees to </a:t>
            </a:r>
            <a:r>
              <a:rPr lang="en-ZA" sz="1400" dirty="0" err="1" smtClean="0"/>
              <a:t>DALRO</a:t>
            </a:r>
            <a:r>
              <a:rPr lang="en-ZA" sz="1400" dirty="0" smtClean="0"/>
              <a:t> – essentially paying twice, as subscriptions for e-resources include a copyright component.   80% of tertiary collections come from developed countries, so the bulk of the monies paid to </a:t>
            </a:r>
            <a:r>
              <a:rPr lang="en-ZA" sz="1400" dirty="0" err="1" smtClean="0"/>
              <a:t>DALRO</a:t>
            </a:r>
            <a:r>
              <a:rPr lang="en-ZA" sz="1400" dirty="0" smtClean="0"/>
              <a:t> flows out to international conglomerates serving foreign publishers – </a:t>
            </a:r>
            <a:r>
              <a:rPr lang="en-ZA" sz="1400" i="1" dirty="0" smtClean="0"/>
              <a:t>not authors, nor South Africans!   </a:t>
            </a:r>
          </a:p>
          <a:p>
            <a:endParaRPr lang="en-ZA" sz="1400" dirty="0" smtClean="0"/>
          </a:p>
          <a:p>
            <a:r>
              <a:rPr lang="en-ZA" sz="1400" dirty="0" smtClean="0"/>
              <a:t>We welcome the provisions for </a:t>
            </a:r>
            <a:r>
              <a:rPr lang="en-ZA" sz="1400" dirty="0" err="1" smtClean="0"/>
              <a:t>coursepacks</a:t>
            </a:r>
            <a:r>
              <a:rPr lang="en-ZA" sz="1400" dirty="0" smtClean="0"/>
              <a:t> in the Bill.  India has just ruled in favour of  </a:t>
            </a:r>
            <a:r>
              <a:rPr lang="en-ZA" sz="1400" dirty="0" err="1" smtClean="0"/>
              <a:t>coursepack</a:t>
            </a:r>
            <a:r>
              <a:rPr lang="en-ZA" sz="1400" dirty="0" smtClean="0"/>
              <a:t> provisions for educational purposes.  Canadian institutions will be appealing a controversial decision on this same issue in the near future.  </a:t>
            </a:r>
          </a:p>
          <a:p>
            <a:endParaRPr lang="en-ZA" sz="1400" dirty="0" smtClean="0"/>
          </a:p>
          <a:p>
            <a:r>
              <a:rPr lang="en-ZA" sz="1400" dirty="0" err="1" smtClean="0"/>
              <a:t>DALRO</a:t>
            </a:r>
            <a:r>
              <a:rPr lang="en-ZA" sz="1400" dirty="0" smtClean="0"/>
              <a:t> argues that if institutions stop licensing </a:t>
            </a:r>
            <a:r>
              <a:rPr lang="en-ZA" sz="1400" dirty="0" err="1" smtClean="0"/>
              <a:t>coursepacks</a:t>
            </a:r>
            <a:r>
              <a:rPr lang="en-ZA" sz="1400" dirty="0" smtClean="0"/>
              <a:t>, it will have a detrimental impact on its authors. Well, first of all, the majority are scholarly authors and they don’t  get royalties, as publishers own their copyright. Secondly, as digital resources increase, so the need for photocopies will naturally decrease.  Monies not used for licences can then go to purchasing new books and other resources, which should make publishers and authors happy.  Thirdly, there are thousands of corporate organisations in South Africa, that use copyright material on a daily basis. </a:t>
            </a:r>
          </a:p>
          <a:p>
            <a:endParaRPr lang="en-ZA" sz="1400" dirty="0" smtClean="0"/>
          </a:p>
          <a:p>
            <a:r>
              <a:rPr lang="en-ZA" sz="1400" dirty="0" smtClean="0"/>
              <a:t>Why should DALRO be concerned?  Surely they are collecting millions of </a:t>
            </a:r>
            <a:r>
              <a:rPr lang="en-ZA" sz="1400" dirty="0" err="1" smtClean="0"/>
              <a:t>Rands</a:t>
            </a:r>
            <a:r>
              <a:rPr lang="en-ZA" sz="1400" dirty="0" smtClean="0"/>
              <a:t> from Blanket Licences they have with all Corporations in SA, for all the copying they do on a daily basis in their libraries, boardrooms, indabas, and training programmes!  Universities and their libraries </a:t>
            </a:r>
            <a:r>
              <a:rPr lang="en-ZA" sz="1400" i="1" dirty="0" smtClean="0"/>
              <a:t>will</a:t>
            </a:r>
            <a:r>
              <a:rPr lang="en-ZA" sz="1400" dirty="0" smtClean="0"/>
              <a:t> continue to use licensed content, where necessary,  to ensure access to information for their users.  </a:t>
            </a:r>
            <a:endParaRPr lang="en-ZA" sz="1400" dirty="0"/>
          </a:p>
        </p:txBody>
      </p:sp>
    </p:spTree>
    <p:extLst>
      <p:ext uri="{BB962C8B-B14F-4D97-AF65-F5344CB8AC3E}">
        <p14:creationId xmlns:p14="http://schemas.microsoft.com/office/powerpoint/2010/main" val="1134942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187325"/>
            <a:ext cx="5984875" cy="3367088"/>
          </a:xfrm>
        </p:spPr>
      </p:sp>
      <p:sp>
        <p:nvSpPr>
          <p:cNvPr id="3" name="Notes Placeholder 2"/>
          <p:cNvSpPr>
            <a:spLocks noGrp="1"/>
          </p:cNvSpPr>
          <p:nvPr>
            <p:ph type="body" idx="1"/>
          </p:nvPr>
        </p:nvSpPr>
        <p:spPr>
          <a:xfrm>
            <a:off x="167059" y="3667292"/>
            <a:ext cx="6545632" cy="5532122"/>
          </a:xfrm>
        </p:spPr>
        <p:txBody>
          <a:bodyPr/>
          <a:lstStyle/>
          <a:p>
            <a:endParaRPr lang="en-ZA" sz="1400" dirty="0" smtClean="0"/>
          </a:p>
          <a:p>
            <a:r>
              <a:rPr lang="en-ZA" sz="1400" dirty="0" err="1" smtClean="0"/>
              <a:t>LIASA</a:t>
            </a:r>
            <a:r>
              <a:rPr lang="en-ZA" sz="1400" dirty="0" smtClean="0"/>
              <a:t> applauds the DTI for including provisions for people with various disabilities -  something our current law failed to do.   </a:t>
            </a:r>
          </a:p>
          <a:p>
            <a:endParaRPr lang="en-ZA" sz="1400" dirty="0" smtClean="0"/>
          </a:p>
          <a:p>
            <a:r>
              <a:rPr lang="en-ZA" sz="1400" dirty="0" smtClean="0"/>
              <a:t>Ratifying the Marrakesh Treaty will enable reciprocal cross-border sharing of accessible formats.  </a:t>
            </a:r>
          </a:p>
          <a:p>
            <a:endParaRPr lang="en-ZA" sz="1400" dirty="0"/>
          </a:p>
          <a:p>
            <a:r>
              <a:rPr lang="en-ZA" sz="1400" dirty="0" smtClean="0"/>
              <a:t>And there is good news for South African publishers – there is a whole new business opportunity waiting for you – in accessible formats!</a:t>
            </a:r>
            <a:endParaRPr lang="en-ZA" sz="1400" dirty="0"/>
          </a:p>
        </p:txBody>
      </p:sp>
      <p:sp>
        <p:nvSpPr>
          <p:cNvPr id="4" name="Slide Number Placeholder 3"/>
          <p:cNvSpPr>
            <a:spLocks noGrp="1"/>
          </p:cNvSpPr>
          <p:nvPr>
            <p:ph type="sldNum" sz="quarter" idx="10"/>
          </p:nvPr>
        </p:nvSpPr>
        <p:spPr/>
        <p:txBody>
          <a:bodyPr/>
          <a:lstStyle/>
          <a:p>
            <a:fld id="{AD44A98A-581F-49F2-B7E9-346765DBE710}" type="slidenum">
              <a:rPr lang="en-ZA" smtClean="0"/>
              <a:pPr/>
              <a:t>12</a:t>
            </a:fld>
            <a:endParaRPr lang="en-ZA"/>
          </a:p>
        </p:txBody>
      </p:sp>
    </p:spTree>
    <p:extLst>
      <p:ext uri="{BB962C8B-B14F-4D97-AF65-F5344CB8AC3E}">
        <p14:creationId xmlns:p14="http://schemas.microsoft.com/office/powerpoint/2010/main" val="2610281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8775" y="-114300"/>
            <a:ext cx="5984875" cy="3367088"/>
          </a:xfrm>
        </p:spPr>
      </p:sp>
      <p:sp>
        <p:nvSpPr>
          <p:cNvPr id="3" name="Notes Placeholder 2"/>
          <p:cNvSpPr>
            <a:spLocks noGrp="1"/>
          </p:cNvSpPr>
          <p:nvPr>
            <p:ph type="body" idx="1"/>
          </p:nvPr>
        </p:nvSpPr>
        <p:spPr>
          <a:xfrm>
            <a:off x="683419" y="3575817"/>
            <a:ext cx="5467350" cy="5155830"/>
          </a:xfrm>
        </p:spPr>
        <p:txBody>
          <a:bodyPr/>
          <a:lstStyle/>
          <a:p>
            <a:r>
              <a:rPr lang="en-ZA" sz="1400" dirty="0" smtClean="0"/>
              <a:t>Unless the inadvertent comma is removed from the quotation provision, there will be no incentive for anyone to write!!!</a:t>
            </a:r>
          </a:p>
          <a:p>
            <a:endParaRPr lang="en-ZA" sz="1400" dirty="0"/>
          </a:p>
        </p:txBody>
      </p:sp>
      <p:sp>
        <p:nvSpPr>
          <p:cNvPr id="4" name="Slide Number Placeholder 3"/>
          <p:cNvSpPr>
            <a:spLocks noGrp="1"/>
          </p:cNvSpPr>
          <p:nvPr>
            <p:ph type="sldNum" sz="quarter" idx="10"/>
          </p:nvPr>
        </p:nvSpPr>
        <p:spPr/>
        <p:txBody>
          <a:bodyPr/>
          <a:lstStyle/>
          <a:p>
            <a:fld id="{AD44A98A-581F-49F2-B7E9-346765DBE710}" type="slidenum">
              <a:rPr lang="en-ZA" smtClean="0"/>
              <a:pPr/>
              <a:t>13</a:t>
            </a:fld>
            <a:endParaRPr lang="en-ZA"/>
          </a:p>
        </p:txBody>
      </p:sp>
    </p:spTree>
    <p:extLst>
      <p:ext uri="{BB962C8B-B14F-4D97-AF65-F5344CB8AC3E}">
        <p14:creationId xmlns:p14="http://schemas.microsoft.com/office/powerpoint/2010/main" val="1830252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7663" y="134938"/>
            <a:ext cx="5988050" cy="3368675"/>
          </a:xfrm>
        </p:spPr>
      </p:sp>
      <p:sp>
        <p:nvSpPr>
          <p:cNvPr id="3" name="Notes Placeholder 2"/>
          <p:cNvSpPr>
            <a:spLocks noGrp="1"/>
          </p:cNvSpPr>
          <p:nvPr>
            <p:ph type="body" idx="1"/>
          </p:nvPr>
        </p:nvSpPr>
        <p:spPr>
          <a:xfrm>
            <a:off x="370186" y="3908452"/>
            <a:ext cx="5875503" cy="4823195"/>
          </a:xfrm>
        </p:spPr>
        <p:txBody>
          <a:bodyPr/>
          <a:lstStyle/>
          <a:p>
            <a:endParaRPr lang="en-ZA" sz="1400" dirty="0"/>
          </a:p>
          <a:p>
            <a:r>
              <a:rPr lang="en-ZA" sz="1400" dirty="0" smtClean="0"/>
              <a:t>Libraries and archives house large collections of orphan works, in different formats, and from different countries. The provisions for orphan works are impractical, expensive, and would render orphan works inaccessible forever.  </a:t>
            </a:r>
          </a:p>
          <a:p>
            <a:endParaRPr lang="en-ZA" sz="1400" dirty="0" smtClean="0"/>
          </a:p>
          <a:p>
            <a:r>
              <a:rPr lang="en-ZA" sz="1400" dirty="0" smtClean="0"/>
              <a:t>Many of the artworks considered for a resale right will also be orphan works, where creators did not identify themselves, for example, in Apartheid days.</a:t>
            </a:r>
          </a:p>
          <a:p>
            <a:endParaRPr lang="en-ZA" sz="1400" dirty="0" smtClean="0"/>
          </a:p>
          <a:p>
            <a:r>
              <a:rPr lang="en-ZA" sz="1400" dirty="0" smtClean="0"/>
              <a:t>Licensing options could be considered, but in our view, State ownership of mostly international works is not advisable, nor is a State fund to collect monies. </a:t>
            </a:r>
          </a:p>
          <a:p>
            <a:endParaRPr lang="en-ZA" sz="1400" dirty="0" smtClean="0"/>
          </a:p>
          <a:p>
            <a:r>
              <a:rPr lang="en-ZA" sz="1400" dirty="0" smtClean="0"/>
              <a:t>Who will receive the money if rights-owners no longer exploit their works, are untraceable, or don’t exist anymore?  </a:t>
            </a:r>
          </a:p>
          <a:p>
            <a:endParaRPr lang="en-ZA" sz="1400" dirty="0"/>
          </a:p>
          <a:p>
            <a:r>
              <a:rPr lang="en-ZA" sz="1400" dirty="0" smtClean="0"/>
              <a:t>Fair Use would be the obvious solution, particularly for non-commercial educational and research purposes.  </a:t>
            </a:r>
            <a:endParaRPr lang="en-ZA" sz="1400" dirty="0"/>
          </a:p>
        </p:txBody>
      </p:sp>
      <p:sp>
        <p:nvSpPr>
          <p:cNvPr id="4" name="Slide Number Placeholder 3"/>
          <p:cNvSpPr>
            <a:spLocks noGrp="1"/>
          </p:cNvSpPr>
          <p:nvPr>
            <p:ph type="sldNum" sz="quarter" idx="10"/>
          </p:nvPr>
        </p:nvSpPr>
        <p:spPr/>
        <p:txBody>
          <a:bodyPr/>
          <a:lstStyle/>
          <a:p>
            <a:fld id="{AD44A98A-581F-49F2-B7E9-346765DBE710}" type="slidenum">
              <a:rPr lang="en-ZA" smtClean="0"/>
              <a:pPr/>
              <a:t>14</a:t>
            </a:fld>
            <a:endParaRPr lang="en-ZA"/>
          </a:p>
        </p:txBody>
      </p:sp>
    </p:spTree>
    <p:extLst>
      <p:ext uri="{BB962C8B-B14F-4D97-AF65-F5344CB8AC3E}">
        <p14:creationId xmlns:p14="http://schemas.microsoft.com/office/powerpoint/2010/main" val="1187153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2738" y="457200"/>
            <a:ext cx="5984875" cy="3367088"/>
          </a:xfrm>
        </p:spPr>
      </p:sp>
      <p:sp>
        <p:nvSpPr>
          <p:cNvPr id="3" name="Notes Placeholder 2"/>
          <p:cNvSpPr>
            <a:spLocks noGrp="1"/>
          </p:cNvSpPr>
          <p:nvPr>
            <p:ph type="body" idx="1"/>
          </p:nvPr>
        </p:nvSpPr>
        <p:spPr>
          <a:xfrm>
            <a:off x="313234" y="4060557"/>
            <a:ext cx="6150769" cy="5417786"/>
          </a:xfrm>
        </p:spPr>
        <p:txBody>
          <a:bodyPr/>
          <a:lstStyle/>
          <a:p>
            <a:r>
              <a:rPr lang="en-ZA" sz="1400" dirty="0" smtClean="0"/>
              <a:t>  </a:t>
            </a:r>
          </a:p>
          <a:p>
            <a:r>
              <a:rPr lang="en-ZA" sz="1400" dirty="0" smtClean="0"/>
              <a:t>Many valuable, unpublished materials lie in private collections, libraries and archives, enjoying perpetual copyright.  </a:t>
            </a:r>
          </a:p>
          <a:p>
            <a:endParaRPr lang="en-ZA" sz="1400" dirty="0" smtClean="0"/>
          </a:p>
          <a:p>
            <a:r>
              <a:rPr lang="en-ZA" sz="1400" dirty="0" smtClean="0"/>
              <a:t>Harmonising the term of protection for published and unpublished works, even  just for South African works, would allow them to become accessible and part of our cultural heritage record. </a:t>
            </a:r>
          </a:p>
          <a:p>
            <a:endParaRPr lang="en-ZA" sz="1400" dirty="0"/>
          </a:p>
          <a:p>
            <a:r>
              <a:rPr lang="en-ZA" sz="1400" dirty="0" smtClean="0"/>
              <a:t> </a:t>
            </a:r>
            <a:r>
              <a:rPr lang="en-ZA" sz="1400" dirty="0"/>
              <a:t>Australia has just harmonised its copyright term in this regard. </a:t>
            </a:r>
          </a:p>
        </p:txBody>
      </p:sp>
      <p:sp>
        <p:nvSpPr>
          <p:cNvPr id="4" name="Slide Number Placeholder 3"/>
          <p:cNvSpPr>
            <a:spLocks noGrp="1"/>
          </p:cNvSpPr>
          <p:nvPr>
            <p:ph type="sldNum" sz="quarter" idx="10"/>
          </p:nvPr>
        </p:nvSpPr>
        <p:spPr/>
        <p:txBody>
          <a:bodyPr/>
          <a:lstStyle/>
          <a:p>
            <a:fld id="{AD44A98A-581F-49F2-B7E9-346765DBE710}" type="slidenum">
              <a:rPr lang="en-ZA" smtClean="0"/>
              <a:pPr/>
              <a:t>15</a:t>
            </a:fld>
            <a:endParaRPr lang="en-ZA"/>
          </a:p>
        </p:txBody>
      </p:sp>
    </p:spTree>
    <p:extLst>
      <p:ext uri="{BB962C8B-B14F-4D97-AF65-F5344CB8AC3E}">
        <p14:creationId xmlns:p14="http://schemas.microsoft.com/office/powerpoint/2010/main" val="2953087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93663"/>
            <a:ext cx="5984875" cy="3367087"/>
          </a:xfrm>
        </p:spPr>
      </p:sp>
      <p:sp>
        <p:nvSpPr>
          <p:cNvPr id="3" name="Notes Placeholder 2"/>
          <p:cNvSpPr>
            <a:spLocks noGrp="1"/>
          </p:cNvSpPr>
          <p:nvPr>
            <p:ph type="body" idx="1"/>
          </p:nvPr>
        </p:nvSpPr>
        <p:spPr>
          <a:xfrm>
            <a:off x="85428" y="3460750"/>
            <a:ext cx="6748761" cy="6518276"/>
          </a:xfrm>
        </p:spPr>
        <p:txBody>
          <a:bodyPr/>
          <a:lstStyle/>
          <a:p>
            <a:r>
              <a:rPr lang="en-ZA" sz="1400" dirty="0" smtClean="0"/>
              <a:t>Fair use provisions are welcomed and supported by our sector, the Department of Arts and Culture and Dept. Of Education. However, they need to be open (adding the words ‘such as’, as suggested by Sean Flynn, will do this.  Copyright regimes are naturally moving away from closed fair dealing provisions, to more open fair use provisions, to address ever-changing technologies, 3D creations, transformative uses, text and data mining, new innovations, artificial intelligence, and unforeseen uses in the future. </a:t>
            </a:r>
          </a:p>
          <a:p>
            <a:endParaRPr lang="en-ZA" sz="1400" dirty="0"/>
          </a:p>
          <a:p>
            <a:r>
              <a:rPr lang="en-ZA" sz="1400" dirty="0" smtClean="0"/>
              <a:t>IP Professor Peter Jaszi at the American University says “</a:t>
            </a:r>
            <a:r>
              <a:rPr lang="en-ZA" sz="1400" i="1" dirty="0" smtClean="0"/>
              <a:t>Everyone who makes culture or participates in the innovation economy relies on fair use routinely – whether they recognize it or not</a:t>
            </a:r>
            <a:r>
              <a:rPr lang="en-ZA" sz="1400" dirty="0" smtClean="0"/>
              <a:t>.”  In a strict copyright regime that has no fair use, very often authors, creators and others, ignore the law and use or re-use material regardless, in order to achieve their purposes.    </a:t>
            </a:r>
          </a:p>
          <a:p>
            <a:endParaRPr lang="en-ZA" sz="1400" dirty="0" smtClean="0"/>
          </a:p>
          <a:p>
            <a:r>
              <a:rPr lang="en-ZA" sz="1400" dirty="0" smtClean="0"/>
              <a:t>There is no empirical evidence in the US or elsewhere that shows that fair use destroys creative industries - just as the photocopier, the videotape, and remixes have not destroyed the creative industries.  Creative people will always find new ways of creating and selling their works.   In fact, the Computer &amp; Communications Industry Association’s 2017 report confirms that fair use contributes millions of jobs, and trillions of dollars, to the US economy </a:t>
            </a:r>
            <a:r>
              <a:rPr lang="en-ZA" sz="1400" u="sng" dirty="0" smtClean="0"/>
              <a:t>each year.   </a:t>
            </a:r>
          </a:p>
          <a:p>
            <a:endParaRPr lang="en-ZA" sz="1400" dirty="0"/>
          </a:p>
          <a:p>
            <a:r>
              <a:rPr lang="en-ZA" sz="1400" dirty="0" smtClean="0"/>
              <a:t>Every author, musician, filmmaker, student, – in fact everyone who wants to  learn, develop, innovate, achieve goals, or create new works, needs access to knowledge.  Libraries and archives play a crucial role in ensuring accessibility and preservation of knowledge. </a:t>
            </a:r>
          </a:p>
          <a:p>
            <a:endParaRPr lang="en-ZA" sz="1400" dirty="0"/>
          </a:p>
          <a:p>
            <a:r>
              <a:rPr lang="en-ZA" sz="1400" dirty="0" smtClean="0"/>
              <a:t>Open fair use provisions will give more clarity to everyone who uses copyright works.  </a:t>
            </a:r>
          </a:p>
          <a:p>
            <a:endParaRPr lang="en-ZA" sz="1400" dirty="0" smtClean="0"/>
          </a:p>
          <a:p>
            <a:r>
              <a:rPr lang="en-ZA" sz="1400" dirty="0" smtClean="0"/>
              <a:t>South Africa can benefit from the excellent Best Practice Guidelines developed by creative industries in the US to avoid litigation. You can find these at the URL on the screen.  </a:t>
            </a:r>
            <a:endParaRPr lang="en-ZA" sz="1400" dirty="0"/>
          </a:p>
        </p:txBody>
      </p:sp>
    </p:spTree>
    <p:extLst>
      <p:ext uri="{BB962C8B-B14F-4D97-AF65-F5344CB8AC3E}">
        <p14:creationId xmlns:p14="http://schemas.microsoft.com/office/powerpoint/2010/main" val="1031957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82550"/>
            <a:ext cx="5988050" cy="3368675"/>
          </a:xfrm>
        </p:spPr>
      </p:sp>
      <p:sp>
        <p:nvSpPr>
          <p:cNvPr id="3" name="Notes Placeholder 2"/>
          <p:cNvSpPr>
            <a:spLocks noGrp="1"/>
          </p:cNvSpPr>
          <p:nvPr>
            <p:ph type="body" idx="1"/>
          </p:nvPr>
        </p:nvSpPr>
        <p:spPr>
          <a:xfrm>
            <a:off x="90399" y="3843580"/>
            <a:ext cx="6743790" cy="6031497"/>
          </a:xfrm>
        </p:spPr>
        <p:txBody>
          <a:bodyPr/>
          <a:lstStyle/>
          <a:p>
            <a:r>
              <a:rPr lang="en-ZA" sz="1400" dirty="0" smtClean="0"/>
              <a:t>Access </a:t>
            </a:r>
            <a:r>
              <a:rPr lang="en-ZA" sz="1400" dirty="0"/>
              <a:t>to information </a:t>
            </a:r>
            <a:r>
              <a:rPr lang="en-ZA" sz="1400" dirty="0" smtClean="0"/>
              <a:t>is an expensive commodity!  Knowledge in copyright works has been captured by private multinationals. Over </a:t>
            </a:r>
            <a:r>
              <a:rPr lang="en-ZA" sz="1400" dirty="0"/>
              <a:t>many years, </a:t>
            </a:r>
            <a:r>
              <a:rPr lang="en-ZA" sz="1400" dirty="0" err="1"/>
              <a:t>rightsowners</a:t>
            </a:r>
            <a:r>
              <a:rPr lang="en-ZA" sz="1400" dirty="0"/>
              <a:t> have tightened their grasp on copyright works; locked up South African content by taking exclusive assignments from authors, then selling back their works to their institutions </a:t>
            </a:r>
            <a:r>
              <a:rPr lang="en-ZA" sz="1400" dirty="0" smtClean="0"/>
              <a:t>at </a:t>
            </a:r>
            <a:r>
              <a:rPr lang="en-ZA" sz="1400" dirty="0"/>
              <a:t>exorbitant prices. </a:t>
            </a:r>
            <a:r>
              <a:rPr lang="en-ZA" sz="1400" dirty="0" smtClean="0"/>
              <a:t>SA tertiary </a:t>
            </a:r>
            <a:r>
              <a:rPr lang="en-ZA" sz="1400" dirty="0"/>
              <a:t>institutions pay </a:t>
            </a:r>
            <a:r>
              <a:rPr lang="en-ZA" sz="1400" dirty="0" smtClean="0"/>
              <a:t>over R600 </a:t>
            </a:r>
            <a:r>
              <a:rPr lang="en-ZA" sz="1400" dirty="0"/>
              <a:t>million </a:t>
            </a:r>
            <a:r>
              <a:rPr lang="en-ZA" sz="1400" u="sng" dirty="0"/>
              <a:t>per year </a:t>
            </a:r>
            <a:r>
              <a:rPr lang="en-ZA" sz="1400" dirty="0"/>
              <a:t>for electronic </a:t>
            </a:r>
            <a:r>
              <a:rPr lang="en-ZA" sz="1400" dirty="0" smtClean="0"/>
              <a:t>databases, and millions more for printed </a:t>
            </a:r>
            <a:r>
              <a:rPr lang="en-ZA" sz="1400" dirty="0"/>
              <a:t>material, </a:t>
            </a:r>
            <a:r>
              <a:rPr lang="en-ZA" sz="1400" dirty="0" smtClean="0"/>
              <a:t>films, multimedia </a:t>
            </a:r>
            <a:r>
              <a:rPr lang="en-ZA" sz="1400" dirty="0"/>
              <a:t>and </a:t>
            </a:r>
            <a:r>
              <a:rPr lang="en-ZA" sz="1400" dirty="0" err="1" smtClean="0"/>
              <a:t>ebooks</a:t>
            </a:r>
            <a:r>
              <a:rPr lang="en-ZA" sz="1400" dirty="0" smtClean="0"/>
              <a:t>. 80% of their collections are from developed countries. </a:t>
            </a:r>
          </a:p>
          <a:p>
            <a:endParaRPr lang="en-ZA" sz="1400" dirty="0"/>
          </a:p>
          <a:p>
            <a:r>
              <a:rPr lang="en-ZA" sz="1400" dirty="0" smtClean="0"/>
              <a:t>They pay another few million per year for photocopied works, as mentioned.  Then</a:t>
            </a:r>
            <a:r>
              <a:rPr lang="en-ZA" sz="1400" dirty="0"/>
              <a:t>, on top of that </a:t>
            </a:r>
            <a:r>
              <a:rPr lang="en-ZA" sz="1400" dirty="0" smtClean="0"/>
              <a:t>publishers now </a:t>
            </a:r>
            <a:r>
              <a:rPr lang="en-ZA" sz="1400" dirty="0"/>
              <a:t>charge </a:t>
            </a:r>
            <a:r>
              <a:rPr lang="en-ZA" sz="1400" dirty="0" smtClean="0"/>
              <a:t>authors excessive article </a:t>
            </a:r>
            <a:r>
              <a:rPr lang="en-ZA" sz="1400" dirty="0"/>
              <a:t>processing charges </a:t>
            </a:r>
            <a:r>
              <a:rPr lang="en-ZA" sz="1400" dirty="0" smtClean="0"/>
              <a:t>(APCs) to </a:t>
            </a:r>
            <a:r>
              <a:rPr lang="en-ZA" sz="1400" dirty="0"/>
              <a:t>publish articles, </a:t>
            </a:r>
            <a:r>
              <a:rPr lang="en-ZA" sz="1400" dirty="0" smtClean="0"/>
              <a:t>from </a:t>
            </a:r>
            <a:r>
              <a:rPr lang="en-ZA" sz="1400" dirty="0"/>
              <a:t>$3000 upwards. Some publishers get income from </a:t>
            </a:r>
            <a:r>
              <a:rPr lang="en-ZA" sz="1400" dirty="0" smtClean="0"/>
              <a:t>exorbitant subscription fees, </a:t>
            </a:r>
            <a:r>
              <a:rPr lang="en-ZA" sz="1400" u="sng" dirty="0" smtClean="0"/>
              <a:t>and</a:t>
            </a:r>
            <a:r>
              <a:rPr lang="en-ZA" sz="1400" dirty="0" smtClean="0"/>
              <a:t> article processing charges, from the same institutions. This is called ‘double dipping’ and is totally immoral!!  </a:t>
            </a:r>
          </a:p>
          <a:p>
            <a:endParaRPr lang="en-ZA" sz="1400" dirty="0"/>
          </a:p>
          <a:p>
            <a:r>
              <a:rPr lang="en-ZA" sz="1400" dirty="0" smtClean="0"/>
              <a:t>And to make matters worse, Elsevier, one of the big 5 international publishers,  is buying up open research repositories, like </a:t>
            </a:r>
            <a:r>
              <a:rPr lang="en-ZA" sz="1400" dirty="0" err="1" smtClean="0"/>
              <a:t>Mendeley</a:t>
            </a:r>
            <a:r>
              <a:rPr lang="en-ZA" sz="1400" dirty="0" smtClean="0"/>
              <a:t>, SSRN and </a:t>
            </a:r>
            <a:r>
              <a:rPr lang="en-ZA" sz="1400" dirty="0" err="1" smtClean="0"/>
              <a:t>BePress</a:t>
            </a:r>
            <a:r>
              <a:rPr lang="en-ZA" sz="1400" dirty="0" smtClean="0"/>
              <a:t>, which will eventually be subscription-based. Some publishers already restrict institutions from placing copies of their own academics’ works on their own institutional repositories.  </a:t>
            </a:r>
            <a:r>
              <a:rPr lang="en-ZA" sz="1400" b="1" u="sng" dirty="0" smtClean="0"/>
              <a:t>This must be the most bizarre and unfair business model ever</a:t>
            </a:r>
            <a:r>
              <a:rPr lang="en-ZA" sz="1400" dirty="0" smtClean="0"/>
              <a:t>!!  </a:t>
            </a:r>
          </a:p>
          <a:p>
            <a:endParaRPr lang="en-ZA" sz="1400" dirty="0" smtClean="0"/>
          </a:p>
          <a:p>
            <a:r>
              <a:rPr lang="en-ZA" sz="1400" dirty="0" smtClean="0"/>
              <a:t>As a result, many institutions in the Netherlands and Germany are boycotting Elsevier.  This boycott is likely to expand to other countries, even South Africa in time. </a:t>
            </a:r>
          </a:p>
          <a:p>
            <a:endParaRPr lang="en-ZA" sz="1400" dirty="0" smtClean="0"/>
          </a:p>
          <a:p>
            <a:r>
              <a:rPr lang="en-ZA" sz="1400" dirty="0" smtClean="0"/>
              <a:t> </a:t>
            </a:r>
            <a:r>
              <a:rPr lang="en-ZA" sz="1400" dirty="0" err="1" smtClean="0"/>
              <a:t>SciHub</a:t>
            </a:r>
            <a:r>
              <a:rPr lang="en-ZA" sz="1400" dirty="0" smtClean="0"/>
              <a:t>, a pirate website, was recently sued by Elsevier for bypassing its </a:t>
            </a:r>
            <a:r>
              <a:rPr lang="en-ZA" sz="1400" dirty="0" err="1" smtClean="0"/>
              <a:t>paywalls</a:t>
            </a:r>
            <a:r>
              <a:rPr lang="en-ZA" sz="1400" dirty="0" smtClean="0"/>
              <a:t> to provide access to research articles.  As long as international publishers hold knowledge at ransom, pirate sites will prevail.  If fair use was an option, many of these issues would be resolved.</a:t>
            </a:r>
          </a:p>
        </p:txBody>
      </p:sp>
    </p:spTree>
    <p:extLst>
      <p:ext uri="{BB962C8B-B14F-4D97-AF65-F5344CB8AC3E}">
        <p14:creationId xmlns:p14="http://schemas.microsoft.com/office/powerpoint/2010/main" val="321735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9588" y="349250"/>
            <a:ext cx="5984875" cy="3367088"/>
          </a:xfrm>
        </p:spPr>
      </p:sp>
      <p:sp>
        <p:nvSpPr>
          <p:cNvPr id="3" name="Notes Placeholder 2"/>
          <p:cNvSpPr>
            <a:spLocks noGrp="1"/>
          </p:cNvSpPr>
          <p:nvPr>
            <p:ph type="body" idx="1"/>
          </p:nvPr>
        </p:nvSpPr>
        <p:spPr>
          <a:xfrm>
            <a:off x="170482" y="4153546"/>
            <a:ext cx="6662126" cy="5939822"/>
          </a:xfrm>
        </p:spPr>
        <p:txBody>
          <a:bodyPr/>
          <a:lstStyle/>
          <a:p>
            <a:r>
              <a:rPr lang="en-ZA" sz="1400" dirty="0" smtClean="0"/>
              <a:t>Neo-colonial practices allowed foreign </a:t>
            </a:r>
            <a:r>
              <a:rPr lang="en-ZA" sz="1400" dirty="0"/>
              <a:t>publishers to </a:t>
            </a:r>
            <a:r>
              <a:rPr lang="en-ZA" sz="1400" dirty="0" smtClean="0"/>
              <a:t>control and dominate </a:t>
            </a:r>
            <a:r>
              <a:rPr lang="en-ZA" sz="1400" dirty="0"/>
              <a:t>SA </a:t>
            </a:r>
            <a:r>
              <a:rPr lang="en-ZA" sz="1400" dirty="0" smtClean="0"/>
              <a:t>markets for centuries, and this still persists. </a:t>
            </a:r>
          </a:p>
          <a:p>
            <a:endParaRPr lang="en-ZA" sz="1400" dirty="0" smtClean="0"/>
          </a:p>
          <a:p>
            <a:r>
              <a:rPr lang="en-ZA" sz="1400" dirty="0" smtClean="0"/>
              <a:t>Book prices in SA are excessive – far higher than in developed countries!  The African Access to Learning Materials Conference held in Johannesburg in 2005 proved this – nothing has changed.*</a:t>
            </a:r>
          </a:p>
          <a:p>
            <a:endParaRPr lang="en-ZA" sz="1400" dirty="0" smtClean="0"/>
          </a:p>
          <a:p>
            <a:r>
              <a:rPr lang="en-ZA" sz="1400" dirty="0" smtClean="0"/>
              <a:t>Territorial </a:t>
            </a:r>
            <a:r>
              <a:rPr lang="en-ZA" sz="1400" dirty="0"/>
              <a:t>sectioning of the market is crippling cross-African </a:t>
            </a:r>
            <a:r>
              <a:rPr lang="en-ZA" sz="1400" dirty="0" smtClean="0"/>
              <a:t>publishing.  </a:t>
            </a:r>
          </a:p>
          <a:p>
            <a:endParaRPr lang="en-ZA" sz="1400" dirty="0" smtClean="0"/>
          </a:p>
          <a:p>
            <a:r>
              <a:rPr lang="en-ZA" sz="1400" dirty="0" smtClean="0"/>
              <a:t>Parallel importation of legal material is welcomed.  It is time that fair competition became a reality in the publishing industry. </a:t>
            </a:r>
          </a:p>
          <a:p>
            <a:endParaRPr lang="en-ZA" sz="1400" dirty="0"/>
          </a:p>
          <a:p>
            <a:endParaRPr lang="en-ZA" sz="1400" dirty="0" smtClean="0"/>
          </a:p>
          <a:p>
            <a:endParaRPr lang="en-ZA" sz="1400" dirty="0" smtClean="0"/>
          </a:p>
          <a:p>
            <a:endParaRPr lang="en-ZA" sz="1400" dirty="0"/>
          </a:p>
          <a:p>
            <a:endParaRPr lang="en-ZA" sz="1400" dirty="0"/>
          </a:p>
          <a:p>
            <a:endParaRPr lang="en-ZA" sz="1400" dirty="0" smtClean="0"/>
          </a:p>
          <a:p>
            <a:r>
              <a:rPr lang="en-ZA" sz="1400" dirty="0" smtClean="0"/>
              <a:t>*</a:t>
            </a:r>
            <a:r>
              <a:rPr lang="en-ZA" sz="1400" i="1" dirty="0" smtClean="0"/>
              <a:t>Textbooks  prices are extremely high.  I bought the Long Walk to Freedom in London for half the price it was being sold in SA.  It is a shame that this book was published by international publishers in London, not in South Africa.   My son’s 6 books for Graphic Design cost me more than R4000.00.  One of the books cost R1036, and he only used one chapter for his course. Medical students’ textbooks are extremely high.  Even fiction books are expensive and cheaper in a number of developed countries. When I go overseas, I buy books – not in South Africa, unless it is on sale. </a:t>
            </a:r>
          </a:p>
          <a:p>
            <a:endParaRPr lang="en-ZA" sz="1400" dirty="0"/>
          </a:p>
          <a:p>
            <a:r>
              <a:rPr lang="en-ZA" sz="1400" dirty="0" smtClean="0"/>
              <a:t> </a:t>
            </a:r>
            <a:endParaRPr lang="en-US" dirty="0" smtClean="0"/>
          </a:p>
        </p:txBody>
      </p:sp>
      <p:sp>
        <p:nvSpPr>
          <p:cNvPr id="4" name="Slide Number Placeholder 3"/>
          <p:cNvSpPr>
            <a:spLocks noGrp="1"/>
          </p:cNvSpPr>
          <p:nvPr>
            <p:ph type="sldNum" sz="quarter" idx="10"/>
          </p:nvPr>
        </p:nvSpPr>
        <p:spPr/>
        <p:txBody>
          <a:bodyPr/>
          <a:lstStyle/>
          <a:p>
            <a:fld id="{AD44A98A-581F-49F2-B7E9-346765DBE710}" type="slidenum">
              <a:rPr lang="en-ZA" smtClean="0"/>
              <a:pPr/>
              <a:t>18</a:t>
            </a:fld>
            <a:endParaRPr lang="en-ZA"/>
          </a:p>
        </p:txBody>
      </p:sp>
    </p:spTree>
    <p:extLst>
      <p:ext uri="{BB962C8B-B14F-4D97-AF65-F5344CB8AC3E}">
        <p14:creationId xmlns:p14="http://schemas.microsoft.com/office/powerpoint/2010/main" val="1564271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166688"/>
            <a:ext cx="5984875" cy="3367087"/>
          </a:xfrm>
        </p:spPr>
      </p:sp>
      <p:sp>
        <p:nvSpPr>
          <p:cNvPr id="3" name="Notes Placeholder 2"/>
          <p:cNvSpPr>
            <a:spLocks noGrp="1"/>
          </p:cNvSpPr>
          <p:nvPr>
            <p:ph type="body" idx="1"/>
          </p:nvPr>
        </p:nvSpPr>
        <p:spPr>
          <a:xfrm>
            <a:off x="256282" y="3835689"/>
            <a:ext cx="6445019" cy="6257680"/>
          </a:xfrm>
        </p:spPr>
        <p:txBody>
          <a:bodyPr/>
          <a:lstStyle/>
          <a:p>
            <a:r>
              <a:rPr lang="en-ZA" sz="1400" dirty="0" smtClean="0"/>
              <a:t>The history of South Africa makes it a national imperative to build an informed nation, remove inequalities, create self-reliance amongst individuals through access to information and technologies,  as well as to build and sustain vibrant communities.  Since 1994, there has been a concerted effort to redress these inequalities and reinvent libraries as lifelong learning support centres and community development partners.</a:t>
            </a:r>
            <a:r>
              <a:rPr lang="en-ZA" dirty="0" smtClean="0"/>
              <a:t> (</a:t>
            </a:r>
            <a:r>
              <a:rPr lang="en-ZA" sz="1000" dirty="0" smtClean="0"/>
              <a:t>Source: State of SA Libraries 2015 - </a:t>
            </a:r>
            <a:r>
              <a:rPr lang="en-ZA" sz="1000" dirty="0" smtClean="0">
                <a:hlinkClick r:id="rId3"/>
              </a:rPr>
              <a:t>http://www.liasa-new.org.za/wp-content/uploads/2015/09/State-of-SA-libraries-2015.pdf</a:t>
            </a:r>
            <a:r>
              <a:rPr lang="en-ZA" sz="1000" dirty="0" smtClean="0"/>
              <a:t>)</a:t>
            </a:r>
          </a:p>
          <a:p>
            <a:endParaRPr lang="en-ZA" dirty="0" smtClean="0"/>
          </a:p>
          <a:p>
            <a:r>
              <a:rPr lang="en-ZA" sz="1400" dirty="0" smtClean="0"/>
              <a:t>However, without adequate copyright exceptions and limitations, these noble goals and past achievements would be in vain. </a:t>
            </a:r>
          </a:p>
          <a:p>
            <a:endParaRPr lang="en-ZA" sz="1400" dirty="0"/>
          </a:p>
          <a:p>
            <a:r>
              <a:rPr lang="en-ZA" sz="1400" dirty="0" smtClean="0"/>
              <a:t>On behalf of LIASA and related sectors, I urge Madam Chair and Honourable Members </a:t>
            </a:r>
            <a:r>
              <a:rPr lang="en-ZA" sz="1400" u="sng" dirty="0" smtClean="0"/>
              <a:t>to adopt into the new Act -  open fair use, open quotation, and all the provisions for libraries and related sectors, for education, academic activities, and for persons with disabilities. </a:t>
            </a:r>
          </a:p>
          <a:p>
            <a:endParaRPr lang="en-ZA" sz="1400" dirty="0"/>
          </a:p>
          <a:p>
            <a:r>
              <a:rPr lang="en-ZA" sz="1400" u="sng" dirty="0" smtClean="0"/>
              <a:t>We trust that necessary definitions and drafting corrections will be addressed, and that LIASA’s  written submission will be considered, together with those of IFLA and other organisations supporting libraries and related sectors.  </a:t>
            </a:r>
          </a:p>
          <a:p>
            <a:endParaRPr lang="en-ZA" sz="1400" dirty="0"/>
          </a:p>
          <a:p>
            <a:r>
              <a:rPr lang="en-ZA" sz="1400" b="1" dirty="0" smtClean="0"/>
              <a:t>We  look forward to a fair and well-balanced Copyright law in the near future. </a:t>
            </a:r>
            <a:endParaRPr lang="en-ZA" sz="1400" b="1" dirty="0"/>
          </a:p>
          <a:p>
            <a:endParaRPr lang="en-ZA" sz="1400" b="1" dirty="0"/>
          </a:p>
        </p:txBody>
      </p:sp>
      <p:sp>
        <p:nvSpPr>
          <p:cNvPr id="4" name="Slide Number Placeholder 3"/>
          <p:cNvSpPr>
            <a:spLocks noGrp="1"/>
          </p:cNvSpPr>
          <p:nvPr>
            <p:ph type="sldNum" sz="quarter" idx="10"/>
          </p:nvPr>
        </p:nvSpPr>
        <p:spPr/>
        <p:txBody>
          <a:bodyPr/>
          <a:lstStyle/>
          <a:p>
            <a:fld id="{AD44A98A-581F-49F2-B7E9-346765DBE710}" type="slidenum">
              <a:rPr lang="en-ZA" smtClean="0"/>
              <a:pPr/>
              <a:t>19</a:t>
            </a:fld>
            <a:endParaRPr lang="en-ZA"/>
          </a:p>
        </p:txBody>
      </p:sp>
    </p:spTree>
    <p:extLst>
      <p:ext uri="{BB962C8B-B14F-4D97-AF65-F5344CB8AC3E}">
        <p14:creationId xmlns:p14="http://schemas.microsoft.com/office/powerpoint/2010/main" val="1466186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54188" y="0"/>
            <a:ext cx="3216275" cy="1809750"/>
          </a:xfrm>
        </p:spPr>
      </p:sp>
      <p:sp>
        <p:nvSpPr>
          <p:cNvPr id="3" name="Notes Placeholder 2"/>
          <p:cNvSpPr>
            <a:spLocks noGrp="1"/>
          </p:cNvSpPr>
          <p:nvPr>
            <p:ph type="body" idx="1"/>
          </p:nvPr>
        </p:nvSpPr>
        <p:spPr>
          <a:xfrm>
            <a:off x="123395" y="2216258"/>
            <a:ext cx="6710793" cy="8503478"/>
          </a:xfrm>
        </p:spPr>
        <p:txBody>
          <a:bodyPr/>
          <a:lstStyle/>
          <a:p>
            <a:r>
              <a:rPr lang="en-ZA" sz="1400" dirty="0" smtClean="0"/>
              <a:t>Knowledge is analogous to a coral reef system, with each coral attaching itself to another, and developing into something bigger and different, yet maintaining parts of its original makeup. Knowledge grows by the inclusion of many sources, and the creation of something new and different, yet still maintaining common extracts from previous works, either from the public domain, or from copyrighted material.  </a:t>
            </a:r>
          </a:p>
          <a:p>
            <a:endParaRPr lang="en-ZA" sz="1400" dirty="0"/>
          </a:p>
          <a:p>
            <a:r>
              <a:rPr lang="en-ZA" sz="1400" dirty="0" smtClean="0"/>
              <a:t>In essence, no work is totally original. Authors and creators use sources from others  all the time – this is how the knowledge chain is developed.  Authors include extracts from other works, yet they claim copyright on the whole new work. They now have a monopoly over that material, and someone else’s work!  Well, Copyright law gives authors and creators a statutory monopoly over their works, for a certain period, regardless of whether they include public domain or others’ works in their work.    </a:t>
            </a:r>
          </a:p>
          <a:p>
            <a:endParaRPr lang="en-ZA" sz="1400" dirty="0"/>
          </a:p>
          <a:p>
            <a:r>
              <a:rPr lang="en-ZA" sz="1400" dirty="0" smtClean="0"/>
              <a:t>Were rights owners to have total control over their works, information would be ‘locked up’ and totally inaccessible to others, making the goals of copyright intangible. But, authors and creators themselves need a rich and vibrant public domain to inspire innovation and create new works.  </a:t>
            </a:r>
          </a:p>
          <a:p>
            <a:endParaRPr lang="en-ZA" sz="1400" dirty="0" smtClean="0"/>
          </a:p>
          <a:p>
            <a:r>
              <a:rPr lang="en-ZA" sz="1400" dirty="0" smtClean="0"/>
              <a:t>‘Research and scholarship rely on the public domain as a building block to the creation of new knowledge.; education is promoted through the spread of ideas and information and access to cultural heritage is enabled through symphonies, ancient texts, among others…’ (Source ;J </a:t>
            </a:r>
            <a:r>
              <a:rPr lang="en-ZA" sz="1400" dirty="0" err="1" smtClean="0"/>
              <a:t>Cheverie</a:t>
            </a:r>
            <a:r>
              <a:rPr lang="en-ZA" sz="1400" dirty="0" smtClean="0"/>
              <a:t> ‘Copyright, the Public Domain, and the Value to Higher Education’ (2011) para 1 </a:t>
            </a:r>
            <a:r>
              <a:rPr lang="en-ZA" sz="1000" dirty="0" smtClean="0"/>
              <a:t>&lt;http://www.educause.edu/blog/cheverij/CopyrightthePublicDomainandthe/238644)</a:t>
            </a:r>
          </a:p>
          <a:p>
            <a:endParaRPr lang="en-ZA" sz="1400" dirty="0" smtClean="0"/>
          </a:p>
          <a:p>
            <a:r>
              <a:rPr lang="en-ZA" sz="1400" dirty="0" smtClean="0"/>
              <a:t>That is why the Berne Convention and TRIPS Agreement permit exceptions in national copyright laws to create the necessary balance between rights-owners’ and users’ needs.   </a:t>
            </a:r>
            <a:endParaRPr lang="en-ZA" sz="1400" dirty="0"/>
          </a:p>
        </p:txBody>
      </p:sp>
    </p:spTree>
    <p:extLst>
      <p:ext uri="{BB962C8B-B14F-4D97-AF65-F5344CB8AC3E}">
        <p14:creationId xmlns:p14="http://schemas.microsoft.com/office/powerpoint/2010/main" val="1794594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50094" y="4802406"/>
            <a:ext cx="5467350" cy="3929241"/>
          </a:xfrm>
        </p:spPr>
        <p:txBody>
          <a:bodyPr/>
          <a:lstStyle/>
          <a:p>
            <a:r>
              <a:rPr lang="en-ZA" sz="1400" dirty="0" smtClean="0"/>
              <a:t>Here are some useful resources </a:t>
            </a:r>
            <a:endParaRPr lang="en-ZA" sz="1400" dirty="0"/>
          </a:p>
        </p:txBody>
      </p:sp>
      <p:sp>
        <p:nvSpPr>
          <p:cNvPr id="4" name="Slide Number Placeholder 3"/>
          <p:cNvSpPr>
            <a:spLocks noGrp="1"/>
          </p:cNvSpPr>
          <p:nvPr>
            <p:ph type="sldNum" sz="quarter" idx="10"/>
          </p:nvPr>
        </p:nvSpPr>
        <p:spPr/>
        <p:txBody>
          <a:bodyPr/>
          <a:lstStyle/>
          <a:p>
            <a:fld id="{AD44A98A-581F-49F2-B7E9-346765DBE710}" type="slidenum">
              <a:rPr lang="en-ZA" smtClean="0"/>
              <a:pPr/>
              <a:t>20</a:t>
            </a:fld>
            <a:endParaRPr lang="en-ZA"/>
          </a:p>
        </p:txBody>
      </p:sp>
    </p:spTree>
    <p:extLst>
      <p:ext uri="{BB962C8B-B14F-4D97-AF65-F5344CB8AC3E}">
        <p14:creationId xmlns:p14="http://schemas.microsoft.com/office/powerpoint/2010/main" val="3078849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249238"/>
            <a:ext cx="5988050" cy="3368675"/>
          </a:xfrm>
        </p:spPr>
      </p:sp>
      <p:sp>
        <p:nvSpPr>
          <p:cNvPr id="3" name="Notes Placeholder 2"/>
          <p:cNvSpPr>
            <a:spLocks noGrp="1"/>
          </p:cNvSpPr>
          <p:nvPr>
            <p:ph type="body" idx="1"/>
          </p:nvPr>
        </p:nvSpPr>
        <p:spPr>
          <a:xfrm>
            <a:off x="683419" y="3825293"/>
            <a:ext cx="5467350" cy="4906354"/>
          </a:xfrm>
        </p:spPr>
        <p:txBody>
          <a:bodyPr/>
          <a:lstStyle/>
          <a:p>
            <a:r>
              <a:rPr lang="en-ZA" sz="1400" dirty="0" smtClean="0"/>
              <a:t>Thank you  Madam Chair and Honourable Members. </a:t>
            </a:r>
          </a:p>
          <a:p>
            <a:endParaRPr lang="en-ZA" sz="1400" dirty="0"/>
          </a:p>
          <a:p>
            <a:endParaRPr lang="en-ZA" dirty="0"/>
          </a:p>
        </p:txBody>
      </p:sp>
      <p:sp>
        <p:nvSpPr>
          <p:cNvPr id="4" name="Slide Number Placeholder 3"/>
          <p:cNvSpPr>
            <a:spLocks noGrp="1"/>
          </p:cNvSpPr>
          <p:nvPr>
            <p:ph type="sldNum" sz="quarter" idx="10"/>
          </p:nvPr>
        </p:nvSpPr>
        <p:spPr/>
        <p:txBody>
          <a:bodyPr/>
          <a:lstStyle/>
          <a:p>
            <a:fld id="{AD44A98A-581F-49F2-B7E9-346765DBE710}" type="slidenum">
              <a:rPr lang="en-ZA" smtClean="0"/>
              <a:pPr/>
              <a:t>21</a:t>
            </a:fld>
            <a:endParaRPr lang="en-ZA"/>
          </a:p>
        </p:txBody>
      </p:sp>
    </p:spTree>
    <p:extLst>
      <p:ext uri="{BB962C8B-B14F-4D97-AF65-F5344CB8AC3E}">
        <p14:creationId xmlns:p14="http://schemas.microsoft.com/office/powerpoint/2010/main" val="1705030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D44A98A-581F-49F2-B7E9-346765DBE710}" type="slidenum">
              <a:rPr lang="en-ZA" smtClean="0"/>
              <a:pPr/>
              <a:t>22</a:t>
            </a:fld>
            <a:endParaRPr lang="en-ZA"/>
          </a:p>
        </p:txBody>
      </p:sp>
    </p:spTree>
    <p:extLst>
      <p:ext uri="{BB962C8B-B14F-4D97-AF65-F5344CB8AC3E}">
        <p14:creationId xmlns:p14="http://schemas.microsoft.com/office/powerpoint/2010/main" val="988468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2025" y="0"/>
            <a:ext cx="4321175" cy="2432050"/>
          </a:xfrm>
        </p:spPr>
      </p:sp>
      <p:sp>
        <p:nvSpPr>
          <p:cNvPr id="3" name="Notes Placeholder 2"/>
          <p:cNvSpPr>
            <a:spLocks noGrp="1"/>
          </p:cNvSpPr>
          <p:nvPr>
            <p:ph type="body" idx="1"/>
          </p:nvPr>
        </p:nvSpPr>
        <p:spPr>
          <a:xfrm>
            <a:off x="132887" y="2428875"/>
            <a:ext cx="6511462" cy="7550151"/>
          </a:xfrm>
        </p:spPr>
        <p:txBody>
          <a:bodyPr/>
          <a:lstStyle/>
          <a:p>
            <a:endParaRPr lang="en-ZA" dirty="0" smtClean="0"/>
          </a:p>
          <a:p>
            <a:r>
              <a:rPr lang="en-ZA" sz="1400" dirty="0" smtClean="0"/>
              <a:t>Libraries and related sectors are mandated to meet our nation’s information needs.  Libraries and archives are knowledge and cultural institutions They provide the public with spaces for information and learning,  and are accessible to all groups in society, regardless of gender, age and ethnic affiliation. </a:t>
            </a:r>
          </a:p>
          <a:p>
            <a:endParaRPr lang="en-ZA" sz="1400" dirty="0" smtClean="0"/>
          </a:p>
          <a:p>
            <a:r>
              <a:rPr lang="en-ZA" sz="1400" dirty="0" smtClean="0"/>
              <a:t>Libraries and archives have a critical role to play,  not only in the nurturing and growing of a democracy, but also as gateways to participation in society, through lifelong learning, and access to information for its citizens</a:t>
            </a:r>
            <a:r>
              <a:rPr lang="en-ZA" sz="900" dirty="0" smtClean="0"/>
              <a:t>. (Source: The State of Libraries in South Africa 2015 – IFLA edition - </a:t>
            </a:r>
            <a:r>
              <a:rPr lang="en-ZA" sz="900" dirty="0" smtClean="0">
                <a:hlinkClick r:id="rId3"/>
              </a:rPr>
              <a:t>http://www.liasa-new.org.za/wp-content/uploads/2015/09/State-of-SA-libraries-2015.pdf</a:t>
            </a:r>
            <a:r>
              <a:rPr lang="en-ZA" sz="900" dirty="0" smtClean="0"/>
              <a:t>)</a:t>
            </a:r>
          </a:p>
          <a:p>
            <a:endParaRPr lang="en-ZA" sz="1400" dirty="0" smtClean="0"/>
          </a:p>
          <a:p>
            <a:pPr lvl="1"/>
            <a:r>
              <a:rPr lang="en-ZA" sz="1400" dirty="0" smtClean="0"/>
              <a:t>To fulfil their mission in the 21st century, libraries and archives must engage in a wide variety of activities, including collection development, cataloguing, lending, preservation, etc.  Many libraries are embedded in or support  core teaching, research and innovation programmes.  Services also include literacy programmes, digitisation, and copyright training.   </a:t>
            </a:r>
          </a:p>
          <a:p>
            <a:endParaRPr lang="en-ZA" sz="1400" dirty="0" smtClean="0"/>
          </a:p>
          <a:p>
            <a:r>
              <a:rPr lang="en-ZA" sz="1400" dirty="0" smtClean="0"/>
              <a:t>Libraries provide access to local and international printed and online works, eBooks, multimedia, special collections, and archival treasures, as well as open access material. Their services are tailored to meet the diverse information needs of our nation. </a:t>
            </a:r>
          </a:p>
          <a:p>
            <a:endParaRPr lang="en-ZA" sz="1400" dirty="0" smtClean="0"/>
          </a:p>
          <a:p>
            <a:r>
              <a:rPr lang="en-ZA" sz="1400" dirty="0" smtClean="0"/>
              <a:t>Libraries and archives are key players in the knowledge chain - </a:t>
            </a:r>
            <a:r>
              <a:rPr lang="en-ZA" sz="1400" b="1" u="sng" dirty="0" smtClean="0"/>
              <a:t>being custodians, users, creators, and increasingly, publishers of knowledge in the digital world. </a:t>
            </a:r>
          </a:p>
          <a:p>
            <a:endParaRPr lang="en-ZA" u="sng" dirty="0" smtClean="0"/>
          </a:p>
        </p:txBody>
      </p:sp>
    </p:spTree>
    <p:extLst>
      <p:ext uri="{BB962C8B-B14F-4D97-AF65-F5344CB8AC3E}">
        <p14:creationId xmlns:p14="http://schemas.microsoft.com/office/powerpoint/2010/main" val="233749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32494" y="3053166"/>
            <a:ext cx="4357960" cy="8561638"/>
          </a:xfrm>
        </p:spPr>
        <p:txBody>
          <a:bodyPr/>
          <a:lstStyle/>
          <a:p>
            <a:pPr>
              <a:lnSpc>
                <a:spcPct val="110000"/>
              </a:lnSpc>
            </a:pPr>
            <a:endParaRPr lang="en-US" sz="1400" dirty="0"/>
          </a:p>
          <a:p>
            <a:pPr>
              <a:lnSpc>
                <a:spcPct val="110000"/>
              </a:lnSpc>
            </a:pPr>
            <a:endParaRPr lang="en-US" sz="1400" dirty="0" smtClean="0"/>
          </a:p>
          <a:p>
            <a:pPr>
              <a:lnSpc>
                <a:spcPct val="110000"/>
              </a:lnSpc>
            </a:pPr>
            <a:endParaRPr lang="en-US" sz="1400" dirty="0"/>
          </a:p>
        </p:txBody>
      </p:sp>
      <p:sp>
        <p:nvSpPr>
          <p:cNvPr id="6" name="Rectangle 5"/>
          <p:cNvSpPr/>
          <p:nvPr/>
        </p:nvSpPr>
        <p:spPr>
          <a:xfrm>
            <a:off x="123986" y="2679717"/>
            <a:ext cx="6586780" cy="8848576"/>
          </a:xfrm>
          <a:prstGeom prst="rect">
            <a:avLst/>
          </a:prstGeom>
        </p:spPr>
        <p:txBody>
          <a:bodyPr wrap="square">
            <a:spAutoFit/>
          </a:bodyPr>
          <a:lstStyle/>
          <a:p>
            <a:r>
              <a:rPr lang="en-ZA" sz="1400" dirty="0" smtClean="0"/>
              <a:t>For too long, international copyright trends have been - </a:t>
            </a:r>
            <a:endParaRPr lang="en-ZA" sz="1400" dirty="0"/>
          </a:p>
          <a:p>
            <a:endParaRPr lang="en-ZA" sz="1400" dirty="0" smtClean="0"/>
          </a:p>
          <a:p>
            <a:pPr marL="742950" lvl="1" indent="-285750">
              <a:buFont typeface="Arial" panose="020B0604020202020204" pitchFamily="34" charset="0"/>
              <a:buChar char="•"/>
            </a:pPr>
            <a:r>
              <a:rPr lang="en-ZA" sz="1400" dirty="0" smtClean="0"/>
              <a:t>To </a:t>
            </a:r>
            <a:r>
              <a:rPr lang="en-ZA" sz="1400" b="1" dirty="0"/>
              <a:t>shrink</a:t>
            </a:r>
            <a:r>
              <a:rPr lang="en-ZA" sz="1400" dirty="0"/>
              <a:t> the public domain</a:t>
            </a:r>
          </a:p>
          <a:p>
            <a:pPr marL="742950" lvl="1" indent="-285750">
              <a:buFont typeface="Arial" panose="020B0604020202020204" pitchFamily="34" charset="0"/>
              <a:buChar char="•"/>
            </a:pPr>
            <a:r>
              <a:rPr lang="en-ZA" sz="1400" dirty="0"/>
              <a:t>To </a:t>
            </a:r>
            <a:r>
              <a:rPr lang="en-ZA" sz="1400" b="1" dirty="0"/>
              <a:t>restrict</a:t>
            </a:r>
            <a:r>
              <a:rPr lang="en-ZA" sz="1400" dirty="0"/>
              <a:t> access to knowledge</a:t>
            </a:r>
          </a:p>
          <a:p>
            <a:pPr marL="742950" lvl="1" indent="-285750">
              <a:buFont typeface="Arial" panose="020B0604020202020204" pitchFamily="34" charset="0"/>
              <a:buChar char="•"/>
            </a:pPr>
            <a:r>
              <a:rPr lang="en-ZA" sz="1400" dirty="0"/>
              <a:t>To </a:t>
            </a:r>
            <a:r>
              <a:rPr lang="en-ZA" sz="1400" b="1" dirty="0"/>
              <a:t>strengthen</a:t>
            </a:r>
            <a:r>
              <a:rPr lang="en-ZA" sz="1400" dirty="0"/>
              <a:t> protection</a:t>
            </a:r>
          </a:p>
          <a:p>
            <a:pPr marL="742950" lvl="1" indent="-285750">
              <a:buFont typeface="Arial" panose="020B0604020202020204" pitchFamily="34" charset="0"/>
              <a:buChar char="•"/>
            </a:pPr>
            <a:r>
              <a:rPr lang="en-ZA" sz="1400" dirty="0"/>
              <a:t>To </a:t>
            </a:r>
            <a:r>
              <a:rPr lang="en-ZA" sz="1400" b="1" dirty="0"/>
              <a:t>erode </a:t>
            </a:r>
            <a:r>
              <a:rPr lang="en-ZA" sz="1400" dirty="0"/>
              <a:t>information-users’ rights</a:t>
            </a:r>
          </a:p>
          <a:p>
            <a:pPr marL="742950" lvl="1" indent="-285750">
              <a:buFont typeface="Arial" panose="020B0604020202020204" pitchFamily="34" charset="0"/>
              <a:buChar char="•"/>
            </a:pPr>
            <a:r>
              <a:rPr lang="en-ZA" sz="1400" dirty="0"/>
              <a:t>To </a:t>
            </a:r>
            <a:r>
              <a:rPr lang="en-ZA" sz="1400" b="1" dirty="0"/>
              <a:t>create </a:t>
            </a:r>
            <a:r>
              <a:rPr lang="en-ZA" sz="1400" dirty="0"/>
              <a:t>knowledge and digital gaps</a:t>
            </a:r>
          </a:p>
          <a:p>
            <a:pPr marL="742950" lvl="1" indent="-285750">
              <a:buFont typeface="Arial" panose="020B0604020202020204" pitchFamily="34" charset="0"/>
              <a:buChar char="•"/>
            </a:pPr>
            <a:r>
              <a:rPr lang="en-ZA" sz="1400" dirty="0"/>
              <a:t>To </a:t>
            </a:r>
            <a:r>
              <a:rPr lang="en-ZA" sz="1400" b="1" dirty="0"/>
              <a:t>monopolize</a:t>
            </a:r>
            <a:r>
              <a:rPr lang="en-ZA" sz="1400" dirty="0"/>
              <a:t> royalties</a:t>
            </a:r>
          </a:p>
          <a:p>
            <a:pPr marL="742950" lvl="1" indent="-285750">
              <a:buFont typeface="Arial" panose="020B0604020202020204" pitchFamily="34" charset="0"/>
              <a:buChar char="•"/>
            </a:pPr>
            <a:r>
              <a:rPr lang="en-ZA" sz="1400" dirty="0"/>
              <a:t>To </a:t>
            </a:r>
            <a:r>
              <a:rPr lang="en-ZA" sz="1400" b="1" dirty="0"/>
              <a:t>privatize</a:t>
            </a:r>
            <a:r>
              <a:rPr lang="en-ZA" sz="1400" dirty="0"/>
              <a:t> profits</a:t>
            </a:r>
          </a:p>
          <a:p>
            <a:pPr marL="742950" lvl="1" indent="-285750">
              <a:buFont typeface="Arial" panose="020B0604020202020204" pitchFamily="34" charset="0"/>
              <a:buChar char="•"/>
            </a:pPr>
            <a:r>
              <a:rPr lang="en-ZA" sz="1400" dirty="0"/>
              <a:t>To </a:t>
            </a:r>
            <a:r>
              <a:rPr lang="en-ZA" sz="1400" b="1" dirty="0"/>
              <a:t>fail to remunerate </a:t>
            </a:r>
            <a:r>
              <a:rPr lang="en-ZA" sz="1400" dirty="0" smtClean="0"/>
              <a:t>creators</a:t>
            </a:r>
            <a:endParaRPr lang="en-ZA" sz="1400" dirty="0"/>
          </a:p>
          <a:p>
            <a:endParaRPr lang="en-US" sz="1400" dirty="0" smtClean="0"/>
          </a:p>
          <a:p>
            <a:r>
              <a:rPr lang="en-US" sz="1400" dirty="0" smtClean="0"/>
              <a:t>The push for stronger copyright laws and longer copyright terms of protection have been carefully driven by multinational corporations for years, as they have been the main beneficiaries of copyright, not the authors or creators.  </a:t>
            </a:r>
          </a:p>
          <a:p>
            <a:endParaRPr lang="en-US" sz="1400" dirty="0" smtClean="0"/>
          </a:p>
          <a:p>
            <a:r>
              <a:rPr lang="en-US" sz="1400" dirty="0" smtClean="0"/>
              <a:t>I understand the American Chamber of Commerce is not promoting fair use - </a:t>
            </a:r>
            <a:r>
              <a:rPr lang="en-US" sz="1400" i="1" dirty="0" smtClean="0"/>
              <a:t>a provision </a:t>
            </a:r>
            <a:r>
              <a:rPr lang="en-US" sz="1400" dirty="0" smtClean="0"/>
              <a:t>that has helped its own country create the largest entertainment, software and publishing industries in the world, and provides millions of jobs to its people every year.  Why would they </a:t>
            </a:r>
            <a:r>
              <a:rPr lang="en-US" sz="1400" b="1" i="1" dirty="0" smtClean="0"/>
              <a:t>not </a:t>
            </a:r>
            <a:r>
              <a:rPr lang="en-US" sz="1400" dirty="0" smtClean="0"/>
              <a:t>promote fair use in South Africa?   </a:t>
            </a:r>
          </a:p>
          <a:p>
            <a:endParaRPr lang="en-US" sz="1400" dirty="0" smtClean="0"/>
          </a:p>
          <a:p>
            <a:r>
              <a:rPr lang="en-ZA" sz="1400" dirty="0" smtClean="0"/>
              <a:t>On </a:t>
            </a:r>
            <a:r>
              <a:rPr lang="en-ZA" sz="1400" dirty="0"/>
              <a:t>the other hand, rules for libraries and archives, education and research, </a:t>
            </a:r>
            <a:r>
              <a:rPr lang="en-ZA" sz="1400" dirty="0" smtClean="0"/>
              <a:t>that </a:t>
            </a:r>
            <a:r>
              <a:rPr lang="en-ZA" sz="1400" dirty="0"/>
              <a:t>enable access to </a:t>
            </a:r>
            <a:r>
              <a:rPr lang="en-ZA" sz="1400" dirty="0" smtClean="0"/>
              <a:t>information, and </a:t>
            </a:r>
            <a:r>
              <a:rPr lang="en-ZA" sz="1400" dirty="0"/>
              <a:t>create a balance in </a:t>
            </a:r>
            <a:r>
              <a:rPr lang="en-ZA" sz="1400" dirty="0" smtClean="0"/>
              <a:t>copyright, </a:t>
            </a:r>
            <a:r>
              <a:rPr lang="en-ZA" sz="1400" dirty="0"/>
              <a:t>have been vehemently opposed </a:t>
            </a:r>
            <a:r>
              <a:rPr lang="en-ZA" sz="1400" dirty="0" smtClean="0"/>
              <a:t>by multinational conglomerates, and </a:t>
            </a:r>
            <a:r>
              <a:rPr lang="en-ZA" sz="1400" dirty="0"/>
              <a:t>frozen for decades. </a:t>
            </a:r>
            <a:endParaRPr lang="en-ZA" sz="1400" dirty="0" smtClean="0"/>
          </a:p>
          <a:p>
            <a:endParaRPr lang="en-ZA" sz="1400" dirty="0"/>
          </a:p>
          <a:p>
            <a:r>
              <a:rPr lang="en-ZA" sz="1400" dirty="0" smtClean="0"/>
              <a:t>Whether </a:t>
            </a:r>
            <a:r>
              <a:rPr lang="en-ZA" sz="1400" dirty="0"/>
              <a:t>you like it or not, the world has a broken copyright system – </a:t>
            </a:r>
            <a:endParaRPr lang="en-ZA" sz="1400" dirty="0" smtClean="0"/>
          </a:p>
          <a:p>
            <a:r>
              <a:rPr lang="en-ZA" sz="1400" dirty="0" smtClean="0"/>
              <a:t>South </a:t>
            </a:r>
            <a:r>
              <a:rPr lang="en-ZA" sz="1400" dirty="0"/>
              <a:t>Africa has a broken copyright system </a:t>
            </a:r>
            <a:r>
              <a:rPr lang="en-ZA" sz="1400" dirty="0" smtClean="0"/>
              <a:t>that – </a:t>
            </a:r>
          </a:p>
          <a:p>
            <a:endParaRPr lang="en-ZA" sz="1400" dirty="0"/>
          </a:p>
          <a:p>
            <a:pPr marL="285750" indent="-285750">
              <a:buFont typeface="Arial" panose="020B0604020202020204" pitchFamily="34" charset="0"/>
              <a:buChar char="•"/>
            </a:pPr>
            <a:r>
              <a:rPr lang="en-ZA" sz="1400" dirty="0"/>
              <a:t>Deepens inequalities in public knowledge and skills</a:t>
            </a:r>
          </a:p>
          <a:p>
            <a:pPr marL="285750" indent="-285750">
              <a:buFont typeface="Arial" panose="020B0604020202020204" pitchFamily="34" charset="0"/>
              <a:buChar char="•"/>
            </a:pPr>
            <a:r>
              <a:rPr lang="en-ZA" sz="1400" dirty="0"/>
              <a:t>Creates permanent holes in the historical record</a:t>
            </a:r>
          </a:p>
          <a:p>
            <a:pPr marL="285750" indent="-285750">
              <a:buFont typeface="Arial" panose="020B0604020202020204" pitchFamily="34" charset="0"/>
              <a:buChar char="•"/>
            </a:pPr>
            <a:r>
              <a:rPr lang="en-ZA" sz="1400" dirty="0"/>
              <a:t>Prevents information created </a:t>
            </a:r>
            <a:r>
              <a:rPr lang="en-ZA" sz="1400" dirty="0" smtClean="0"/>
              <a:t>today, </a:t>
            </a:r>
            <a:r>
              <a:rPr lang="en-ZA" sz="1400" dirty="0"/>
              <a:t>from being available for future generations</a:t>
            </a:r>
          </a:p>
          <a:p>
            <a:r>
              <a:rPr lang="en-ZA" sz="1100" dirty="0"/>
              <a:t>Source: IFLA - https://www.ifla.org/ES/node/5852</a:t>
            </a:r>
          </a:p>
          <a:p>
            <a:endParaRPr lang="en-ZA" sz="1400" dirty="0" smtClean="0"/>
          </a:p>
          <a:p>
            <a:r>
              <a:rPr lang="en-ZA" sz="1400" dirty="0" smtClean="0"/>
              <a:t>We commend the DTI for introducing this Bill, which seeks to address some of these issues.   </a:t>
            </a:r>
            <a:endParaRPr lang="en-ZA" sz="1400" dirty="0"/>
          </a:p>
          <a:p>
            <a:endParaRPr lang="en-US" sz="1400" dirty="0"/>
          </a:p>
          <a:p>
            <a:endParaRPr lang="en-US" sz="1400" dirty="0"/>
          </a:p>
          <a:p>
            <a:r>
              <a:rPr lang="en-ZA" sz="1400" dirty="0"/>
              <a:t> </a:t>
            </a:r>
            <a:endParaRPr lang="en-US" sz="1400" dirty="0"/>
          </a:p>
          <a:p>
            <a:r>
              <a:rPr lang="en-US" sz="1400" dirty="0" smtClean="0"/>
              <a:t> </a:t>
            </a:r>
            <a:endParaRPr lang="en-ZA" sz="1400" dirty="0"/>
          </a:p>
          <a:p>
            <a:endParaRPr lang="en-ZA" sz="1400" dirty="0" smtClean="0"/>
          </a:p>
          <a:p>
            <a:endParaRPr lang="en-ZA" sz="1400" dirty="0"/>
          </a:p>
          <a:p>
            <a:endParaRPr lang="en-ZA" sz="14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365460203"/>
              </p:ext>
            </p:extLst>
          </p:nvPr>
        </p:nvGraphicFramePr>
        <p:xfrm>
          <a:off x="960895" y="108488"/>
          <a:ext cx="4572000" cy="2571229"/>
        </p:xfrm>
        <a:graphic>
          <a:graphicData uri="http://schemas.openxmlformats.org/presentationml/2006/ole">
            <mc:AlternateContent xmlns:mc="http://schemas.openxmlformats.org/markup-compatibility/2006">
              <mc:Choice xmlns:v="urn:schemas-microsoft-com:vml" Requires="v">
                <p:oleObj spid="_x0000_s1046" name="Slide" r:id="rId4" imgW="6094318" imgH="3427533" progId="PowerPoint.Slide.12">
                  <p:embed/>
                </p:oleObj>
              </mc:Choice>
              <mc:Fallback>
                <p:oleObj name="Slide" r:id="rId4" imgW="6094318" imgH="3427533" progId="PowerPoint.Slide.12">
                  <p:embed/>
                  <p:pic>
                    <p:nvPicPr>
                      <p:cNvPr id="0" name=""/>
                      <p:cNvPicPr/>
                      <p:nvPr/>
                    </p:nvPicPr>
                    <p:blipFill>
                      <a:blip r:embed="rId5"/>
                      <a:stretch>
                        <a:fillRect/>
                      </a:stretch>
                    </p:blipFill>
                    <p:spPr>
                      <a:xfrm>
                        <a:off x="960895" y="108488"/>
                        <a:ext cx="4572000" cy="2571229"/>
                      </a:xfrm>
                      <a:prstGeom prst="rect">
                        <a:avLst/>
                      </a:prstGeom>
                    </p:spPr>
                  </p:pic>
                </p:oleObj>
              </mc:Fallback>
            </mc:AlternateContent>
          </a:graphicData>
        </a:graphic>
      </p:graphicFrame>
    </p:spTree>
    <p:extLst>
      <p:ext uri="{BB962C8B-B14F-4D97-AF65-F5344CB8AC3E}">
        <p14:creationId xmlns:p14="http://schemas.microsoft.com/office/powerpoint/2010/main" val="2626539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3013" y="339725"/>
            <a:ext cx="3995737" cy="2247900"/>
          </a:xfrm>
        </p:spPr>
      </p:sp>
      <p:sp>
        <p:nvSpPr>
          <p:cNvPr id="3" name="Notes Placeholder 2"/>
          <p:cNvSpPr>
            <a:spLocks noGrp="1"/>
          </p:cNvSpPr>
          <p:nvPr>
            <p:ph type="body" idx="1"/>
          </p:nvPr>
        </p:nvSpPr>
        <p:spPr>
          <a:xfrm>
            <a:off x="0" y="3006671"/>
            <a:ext cx="6720285" cy="6691694"/>
          </a:xfrm>
        </p:spPr>
        <p:txBody>
          <a:bodyPr/>
          <a:lstStyle/>
          <a:p>
            <a:r>
              <a:rPr lang="en-ZA" sz="1400" dirty="0" smtClean="0"/>
              <a:t>From 2007 to 2011, I was involved in the African Copyright and Access to Knowledge  Project, which probed the relationship between national copyright environments and access to learning materials in 8 African countries, including South Africa. </a:t>
            </a:r>
          </a:p>
          <a:p>
            <a:endParaRPr lang="en-ZA" sz="1400" dirty="0"/>
          </a:p>
          <a:p>
            <a:r>
              <a:rPr lang="en-ZA" sz="1400" dirty="0" smtClean="0"/>
              <a:t>Several excellent findings and recommendations emerged from the project,  but many of the problems still persist today.  I will just mention a few:-</a:t>
            </a:r>
          </a:p>
          <a:p>
            <a:endParaRPr lang="en-ZA" sz="1400" dirty="0" smtClean="0"/>
          </a:p>
          <a:p>
            <a:pPr marL="285750" indent="-285750">
              <a:buFont typeface="Arial" pitchFamily="34" charset="0"/>
              <a:buChar char="•"/>
            </a:pPr>
            <a:r>
              <a:rPr lang="en-ZA" sz="1400" dirty="0" smtClean="0"/>
              <a:t>The research found that copyright laws are, at best, </a:t>
            </a:r>
            <a:r>
              <a:rPr lang="en-ZA" sz="1400" i="1" dirty="0" smtClean="0"/>
              <a:t>unreliable access-enablers</a:t>
            </a:r>
            <a:r>
              <a:rPr lang="en-ZA" sz="1400" dirty="0" smtClean="0"/>
              <a:t>, regardless of the fact that copyright law is founded on the notion of the need to</a:t>
            </a:r>
          </a:p>
          <a:p>
            <a:pPr marL="0" lvl="1"/>
            <a:r>
              <a:rPr lang="en-ZA" sz="1400" dirty="0" smtClean="0"/>
              <a:t>       balance the economic interests of rights-holders with the access rights of users.</a:t>
            </a:r>
          </a:p>
          <a:p>
            <a:pPr marL="171450" indent="-171450">
              <a:buFont typeface="Arial" pitchFamily="34" charset="0"/>
              <a:buChar char="•"/>
            </a:pPr>
            <a:endParaRPr lang="en-ZA" sz="1400" dirty="0" smtClean="0"/>
          </a:p>
          <a:p>
            <a:pPr marL="171450" indent="-171450">
              <a:buFont typeface="Arial" pitchFamily="34" charset="0"/>
              <a:buChar char="•"/>
            </a:pPr>
            <a:r>
              <a:rPr lang="en-ZA" sz="1400" dirty="0" smtClean="0"/>
              <a:t>The stricter the copyright law, the higher the level of non-compliance.  Where laws lack balance for users, access to information is facilitated by </a:t>
            </a:r>
            <a:r>
              <a:rPr lang="en-ZA" sz="1400" i="1" dirty="0" smtClean="0"/>
              <a:t>infringing activities</a:t>
            </a:r>
            <a:r>
              <a:rPr lang="en-ZA" sz="1400" dirty="0" smtClean="0"/>
              <a:t>, rather than copyright law itself.  </a:t>
            </a:r>
          </a:p>
          <a:p>
            <a:pPr marL="171450" indent="-171450"/>
            <a:endParaRPr lang="en-ZA" sz="1400" dirty="0" smtClean="0"/>
          </a:p>
          <a:p>
            <a:pPr marL="171450" indent="-171450">
              <a:buFont typeface="Arial" pitchFamily="34" charset="0"/>
              <a:buChar char="•"/>
            </a:pPr>
            <a:r>
              <a:rPr lang="en-ZA" sz="1400" dirty="0" smtClean="0"/>
              <a:t>Those countries that have extended their copyright term to 70 years have not experienced any tangible benefits.  In the educational sector, most of the works they use come from the North, so extending the copyright term just means that for 20 more years those countries will be paying royalties to developed countries. It is not in the interests of any developing country to go this route.  </a:t>
            </a:r>
          </a:p>
          <a:p>
            <a:pPr marL="171450" indent="-171450">
              <a:buFont typeface="Arial" pitchFamily="34" charset="0"/>
              <a:buChar char="•"/>
            </a:pPr>
            <a:endParaRPr lang="en-ZA" sz="1400" dirty="0"/>
          </a:p>
          <a:p>
            <a:r>
              <a:rPr lang="en-ZA" sz="1400" dirty="0" smtClean="0"/>
              <a:t>We are grateful that the DTI has seen the wisdom not to extend this period. </a:t>
            </a:r>
          </a:p>
          <a:p>
            <a:pPr marL="171450" indent="-171450">
              <a:buFont typeface="Arial" pitchFamily="34" charset="0"/>
              <a:buChar char="•"/>
            </a:pPr>
            <a:endParaRPr lang="en-ZA" sz="1400" dirty="0"/>
          </a:p>
        </p:txBody>
      </p:sp>
      <p:sp>
        <p:nvSpPr>
          <p:cNvPr id="4" name="Slide Number Placeholder 3"/>
          <p:cNvSpPr>
            <a:spLocks noGrp="1"/>
          </p:cNvSpPr>
          <p:nvPr>
            <p:ph type="sldNum" sz="quarter" idx="10"/>
          </p:nvPr>
        </p:nvSpPr>
        <p:spPr/>
        <p:txBody>
          <a:bodyPr/>
          <a:lstStyle/>
          <a:p>
            <a:fld id="{AD44A98A-581F-49F2-B7E9-346765DBE710}" type="slidenum">
              <a:rPr lang="en-ZA" smtClean="0"/>
              <a:pPr/>
              <a:t>5</a:t>
            </a:fld>
            <a:endParaRPr lang="en-ZA"/>
          </a:p>
        </p:txBody>
      </p:sp>
    </p:spTree>
    <p:extLst>
      <p:ext uri="{BB962C8B-B14F-4D97-AF65-F5344CB8AC3E}">
        <p14:creationId xmlns:p14="http://schemas.microsoft.com/office/powerpoint/2010/main" val="3409754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4313" y="0"/>
            <a:ext cx="3100387" cy="1744663"/>
          </a:xfrm>
        </p:spPr>
      </p:sp>
      <p:sp>
        <p:nvSpPr>
          <p:cNvPr id="3" name="Notes Placeholder 2"/>
          <p:cNvSpPr>
            <a:spLocks noGrp="1"/>
          </p:cNvSpPr>
          <p:nvPr>
            <p:ph type="body" idx="1"/>
          </p:nvPr>
        </p:nvSpPr>
        <p:spPr>
          <a:xfrm>
            <a:off x="0" y="1715145"/>
            <a:ext cx="6834188" cy="8149539"/>
          </a:xfrm>
        </p:spPr>
        <p:txBody>
          <a:bodyPr/>
          <a:lstStyle/>
          <a:p>
            <a:r>
              <a:rPr lang="en-ZA" sz="1400" dirty="0" smtClean="0"/>
              <a:t>Our current copyright law is outdated and irrelevant in a digital world.  It has been a barrier to access to information for far too long, especially for education, research, libraries and related sectors.  Fair dealing and exceptions have failed to meet our needs and those of our users.  The Act has literally given copyright owners the key to control knowledge.  If you want it, you can have it at a price!  </a:t>
            </a:r>
          </a:p>
          <a:p>
            <a:r>
              <a:rPr lang="en-ZA" sz="1400" i="1" dirty="0" smtClean="0"/>
              <a:t>Many </a:t>
            </a:r>
            <a:r>
              <a:rPr lang="en-ZA" sz="1400" dirty="0" smtClean="0"/>
              <a:t>projects, including </a:t>
            </a:r>
            <a:r>
              <a:rPr lang="en-ZA" sz="1400" dirty="0" err="1" smtClean="0"/>
              <a:t>curation</a:t>
            </a:r>
            <a:r>
              <a:rPr lang="en-ZA" sz="1400" dirty="0" smtClean="0"/>
              <a:t> and digitisation projects, have been restricted, delayed or shelved indefinitely, because our copyright laws do not address the digital age. The outdated Act has delayed amendment of 11 Arts and Culture laws for 9 years, some of which relate to libraries, legal deposit and archives.  </a:t>
            </a:r>
          </a:p>
          <a:p>
            <a:endParaRPr lang="en-ZA" sz="1400" dirty="0" smtClean="0"/>
          </a:p>
          <a:p>
            <a:r>
              <a:rPr lang="en-ZA" sz="1400" dirty="0" smtClean="0"/>
              <a:t>Many libraries servicing rural communities cannot meet their needs because of restrictive copyright laws.  Without a fixed address, informal settlement dwellers cannot loan material, so depend on photocopied material, but copyright restricts what they can copy.  Non-commercial exhibitions and important educational projects have at times been cancelled due to the cost of having to clear copyright for material, e.g. organisers of a 3-hour non-commercial, educational historical event to commemorate the Fall of the Berlin Wall, at my institution, could not go ahead, because they would have had to get permission, and pay fees, to use several photographs,  posters,  video clips, etc, which were in our library, but they did not have funding to do this.  A cultural project in the </a:t>
            </a:r>
            <a:r>
              <a:rPr lang="en-ZA" sz="1400" dirty="0" err="1" smtClean="0"/>
              <a:t>Voortrekker</a:t>
            </a:r>
            <a:r>
              <a:rPr lang="en-ZA" sz="1400" dirty="0" smtClean="0"/>
              <a:t> Monument library also had to be shelved because of copyright issues. </a:t>
            </a:r>
          </a:p>
          <a:p>
            <a:r>
              <a:rPr lang="en-ZA" sz="1400" i="1" dirty="0" smtClean="0"/>
              <a:t>Huge </a:t>
            </a:r>
            <a:r>
              <a:rPr lang="en-ZA" sz="1400" dirty="0" smtClean="0"/>
              <a:t>collections of videos lie unused in libraries and archives, due to obsolete technology. They are inaccessible due to the lack of format-shifting provisions.  In many instances, when permission has been sought, it has been denied. </a:t>
            </a:r>
            <a:r>
              <a:rPr lang="en-ZA" sz="1400" i="1" u="sng" dirty="0" smtClean="0"/>
              <a:t>Appropriate provisions in the Bill are therefore welcomed.  </a:t>
            </a:r>
            <a:endParaRPr lang="en-ZA" sz="1400" dirty="0" smtClean="0"/>
          </a:p>
          <a:p>
            <a:r>
              <a:rPr lang="en-ZA" sz="1400" dirty="0" smtClean="0"/>
              <a:t>If a video or CD which is part of a set goes missing, libraries are forced to purchase a whole new set at considerable cost , instead of being able to make one replacement copy.  </a:t>
            </a:r>
            <a:r>
              <a:rPr lang="en-ZA" sz="1400" i="1" dirty="0" smtClean="0"/>
              <a:t>Many </a:t>
            </a:r>
            <a:r>
              <a:rPr lang="en-ZA" sz="1400" dirty="0" smtClean="0"/>
              <a:t>requests by institutions to load journal articles 20 or more years old, written by their own academics, onto their own institutional repositories,  are denied by multinational publishers. </a:t>
            </a:r>
          </a:p>
          <a:p>
            <a:r>
              <a:rPr lang="en-ZA" sz="1400" dirty="0" smtClean="0"/>
              <a:t>Publishers also make placing copies on institutional repositories very difficult for institutions, either by imposing an embargo period up to 4 years or attaching restrictive conditions. This creates gaps in digital collections of libraries, and ultimately, our culture heritage, as the works are inaccessible, indefinitely.  </a:t>
            </a:r>
          </a:p>
          <a:p>
            <a:endParaRPr lang="en-ZA" sz="1400" dirty="0" smtClean="0"/>
          </a:p>
          <a:p>
            <a:r>
              <a:rPr lang="en-ZA" sz="1400" dirty="0" smtClean="0"/>
              <a:t>In some instances, authors want their works used, or placed in an open access repository, but their publishers refuse to grant permission. There are many more examples where our current law restricts or stops access to knowledge.  I can give some more examples in the discussion time. </a:t>
            </a:r>
          </a:p>
          <a:p>
            <a:endParaRPr lang="en-ZA" sz="1350" dirty="0"/>
          </a:p>
        </p:txBody>
      </p:sp>
    </p:spTree>
    <p:extLst>
      <p:ext uri="{BB962C8B-B14F-4D97-AF65-F5344CB8AC3E}">
        <p14:creationId xmlns:p14="http://schemas.microsoft.com/office/powerpoint/2010/main" val="1745174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103188"/>
            <a:ext cx="5988050" cy="3368675"/>
          </a:xfrm>
        </p:spPr>
      </p:sp>
      <p:sp>
        <p:nvSpPr>
          <p:cNvPr id="3" name="Notes Placeholder 2"/>
          <p:cNvSpPr>
            <a:spLocks noGrp="1"/>
          </p:cNvSpPr>
          <p:nvPr>
            <p:ph type="body" idx="1"/>
          </p:nvPr>
        </p:nvSpPr>
        <p:spPr>
          <a:xfrm>
            <a:off x="180348" y="3555029"/>
            <a:ext cx="6530446" cy="6268074"/>
          </a:xfrm>
        </p:spPr>
        <p:txBody>
          <a:bodyPr/>
          <a:lstStyle/>
          <a:p>
            <a:r>
              <a:rPr lang="en-ZA" sz="1400" dirty="0" smtClean="0"/>
              <a:t>The educational </a:t>
            </a:r>
            <a:r>
              <a:rPr lang="en-ZA" sz="1400" dirty="0"/>
              <a:t>and library </a:t>
            </a:r>
            <a:r>
              <a:rPr lang="en-ZA" sz="1400" dirty="0" smtClean="0"/>
              <a:t>sectors have </a:t>
            </a:r>
            <a:r>
              <a:rPr lang="en-ZA" sz="1400" dirty="0"/>
              <a:t>been calling for </a:t>
            </a:r>
            <a:r>
              <a:rPr lang="en-ZA" sz="1400" dirty="0" smtClean="0"/>
              <a:t>copyright amendments since 1998, and </a:t>
            </a:r>
            <a:r>
              <a:rPr lang="en-ZA" sz="1400" dirty="0"/>
              <a:t>2000, when they successfully persuaded Government to stop </a:t>
            </a:r>
            <a:r>
              <a:rPr lang="en-ZA" sz="1400" dirty="0" smtClean="0"/>
              <a:t>two lots of more </a:t>
            </a:r>
            <a:r>
              <a:rPr lang="en-ZA" sz="1400" dirty="0"/>
              <a:t>restrictive </a:t>
            </a:r>
            <a:r>
              <a:rPr lang="en-ZA" sz="1400" dirty="0" smtClean="0"/>
              <a:t>proposals  </a:t>
            </a:r>
            <a:r>
              <a:rPr lang="en-ZA" sz="1400" dirty="0"/>
              <a:t>being passed. </a:t>
            </a:r>
            <a:endParaRPr lang="en-ZA" sz="1400" dirty="0" smtClean="0"/>
          </a:p>
          <a:p>
            <a:endParaRPr lang="en-ZA" sz="1400" dirty="0" smtClean="0"/>
          </a:p>
          <a:p>
            <a:r>
              <a:rPr lang="en-US" sz="1400" dirty="0" smtClean="0"/>
              <a:t>What is puzzling, is that in the 2000 proposals, the SA print and publishing industries and their collecting societies, strongly supported fair use factors, yet they are now rejecting them.  One has to wonder why they have done a U-turn on this issue. </a:t>
            </a:r>
          </a:p>
          <a:p>
            <a:r>
              <a:rPr lang="en-US" sz="1000" dirty="0" smtClean="0"/>
              <a:t>(See: </a:t>
            </a:r>
            <a:r>
              <a:rPr lang="en-US" sz="1000" dirty="0" smtClean="0">
                <a:hlinkClick r:id="rId3"/>
              </a:rPr>
              <a:t>http</a:t>
            </a:r>
            <a:r>
              <a:rPr lang="en-US" sz="1000" dirty="0">
                <a:hlinkClick r:id="rId3"/>
              </a:rPr>
              <a:t>://</a:t>
            </a:r>
            <a:r>
              <a:rPr lang="en-US" sz="1000" dirty="0" smtClean="0">
                <a:hlinkClick r:id="rId3"/>
              </a:rPr>
              <a:t>www.gov.za/sites/www.gov.za/files/21156.pdf</a:t>
            </a:r>
            <a:r>
              <a:rPr lang="en-US" sz="1000" dirty="0" smtClean="0"/>
              <a:t>  and see p.4-6 of </a:t>
            </a:r>
            <a:r>
              <a:rPr lang="en-US" sz="1000" dirty="0">
                <a:hlinkClick r:id="rId4"/>
              </a:rPr>
              <a:t>http://</a:t>
            </a:r>
            <a:r>
              <a:rPr lang="en-US" sz="1000" dirty="0" smtClean="0">
                <a:hlinkClick r:id="rId4"/>
              </a:rPr>
              <a:t>library.ifla.org/1248/1/138-nicholson-en.pdf</a:t>
            </a:r>
            <a:r>
              <a:rPr lang="en-US" sz="1000" dirty="0" smtClean="0"/>
              <a:t>)</a:t>
            </a:r>
          </a:p>
          <a:p>
            <a:endParaRPr lang="en-ZA" sz="1400" dirty="0"/>
          </a:p>
          <a:p>
            <a:r>
              <a:rPr lang="en-ZA" sz="1400" dirty="0" smtClean="0"/>
              <a:t>Copyright </a:t>
            </a:r>
            <a:r>
              <a:rPr lang="en-ZA" sz="1400" dirty="0"/>
              <a:t>limitations and </a:t>
            </a:r>
            <a:r>
              <a:rPr lang="en-ZA" sz="1400" dirty="0" smtClean="0"/>
              <a:t>exceptions are </a:t>
            </a:r>
            <a:r>
              <a:rPr lang="en-ZA" sz="1400" dirty="0"/>
              <a:t>sanctioned in international Treaties, yet South Africa has failed to adopt them to date.  They are </a:t>
            </a:r>
            <a:r>
              <a:rPr lang="en-ZA" sz="1400" i="1" dirty="0"/>
              <a:t>fundamental</a:t>
            </a:r>
            <a:r>
              <a:rPr lang="en-ZA" sz="1400" dirty="0"/>
              <a:t> for access to knowledge, and thus for human and social development</a:t>
            </a:r>
            <a:r>
              <a:rPr lang="en-ZA" sz="1400" dirty="0" smtClean="0"/>
              <a:t>.  Many developed countries already have these flexibilities in their laws. </a:t>
            </a:r>
            <a:endParaRPr lang="en-ZA" sz="1400" dirty="0"/>
          </a:p>
          <a:p>
            <a:endParaRPr lang="en-ZA" sz="1400" dirty="0"/>
          </a:p>
          <a:p>
            <a:r>
              <a:rPr lang="en-ZA" sz="1400" dirty="0" smtClean="0"/>
              <a:t>South Africa strongly supports </a:t>
            </a:r>
            <a:r>
              <a:rPr lang="en-ZA" sz="1400" dirty="0"/>
              <a:t>the Africa Group’s </a:t>
            </a:r>
            <a:r>
              <a:rPr lang="en-ZA" sz="1400" dirty="0" smtClean="0"/>
              <a:t>proposals for </a:t>
            </a:r>
            <a:r>
              <a:rPr lang="en-ZA" sz="1400" dirty="0"/>
              <a:t>an international </a:t>
            </a:r>
            <a:r>
              <a:rPr lang="en-ZA" sz="1400" dirty="0" smtClean="0"/>
              <a:t>Treaty for libraries</a:t>
            </a:r>
            <a:r>
              <a:rPr lang="en-ZA" sz="1400" dirty="0"/>
              <a:t>, archives, education, research, and persons with </a:t>
            </a:r>
            <a:r>
              <a:rPr lang="en-ZA" sz="1400" dirty="0" smtClean="0"/>
              <a:t>disabilities. We commend the DTI for being proactive and including these important provisions in the new Bill. </a:t>
            </a:r>
          </a:p>
          <a:p>
            <a:endParaRPr lang="en-US" sz="1400" dirty="0"/>
          </a:p>
          <a:p>
            <a:r>
              <a:rPr lang="en-US" sz="1400" dirty="0" smtClean="0"/>
              <a:t>Although South Africa is a sovereign state with its own issues, it cannot divorce itself from the global village, nor its ‘national treatment’ obligations to Berne Convention signatories. We should </a:t>
            </a:r>
            <a:r>
              <a:rPr lang="en-US" sz="1400" i="1" u="sng" dirty="0" smtClean="0"/>
              <a:t>not</a:t>
            </a:r>
            <a:r>
              <a:rPr lang="en-US" sz="1400" dirty="0" smtClean="0"/>
              <a:t> reinvent the wheel. We should learn from and use precedents from countries that have successfully implemented practical and workable copyright regimes, such as fair use. Australia and Canada </a:t>
            </a:r>
            <a:r>
              <a:rPr lang="en-US" sz="1400" i="1" dirty="0" smtClean="0"/>
              <a:t>are</a:t>
            </a:r>
            <a:r>
              <a:rPr lang="en-US" sz="1400" dirty="0" smtClean="0"/>
              <a:t> moving towards fair use, despite opposition from rights-owners.  The speed at which technology is evolving, makes fair use the inevitable choice for the future.   The future is NOW – we should embrace it NOW!</a:t>
            </a:r>
            <a:endParaRPr lang="en-ZA" sz="1400" dirty="0"/>
          </a:p>
          <a:p>
            <a:endParaRPr lang="en-ZA" dirty="0"/>
          </a:p>
          <a:p>
            <a:endParaRPr lang="en-ZA" dirty="0"/>
          </a:p>
          <a:p>
            <a:endParaRPr lang="en-ZA" dirty="0"/>
          </a:p>
        </p:txBody>
      </p:sp>
    </p:spTree>
    <p:extLst>
      <p:ext uri="{BB962C8B-B14F-4D97-AF65-F5344CB8AC3E}">
        <p14:creationId xmlns:p14="http://schemas.microsoft.com/office/powerpoint/2010/main" val="3634644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228600"/>
            <a:ext cx="5988050" cy="3368675"/>
          </a:xfrm>
        </p:spPr>
      </p:sp>
      <p:sp>
        <p:nvSpPr>
          <p:cNvPr id="3" name="Notes Placeholder 2"/>
          <p:cNvSpPr>
            <a:spLocks noGrp="1"/>
          </p:cNvSpPr>
          <p:nvPr>
            <p:ph type="body" idx="1"/>
          </p:nvPr>
        </p:nvSpPr>
        <p:spPr>
          <a:xfrm>
            <a:off x="126559" y="3913650"/>
            <a:ext cx="6707629" cy="5954498"/>
          </a:xfrm>
        </p:spPr>
        <p:txBody>
          <a:bodyPr/>
          <a:lstStyle/>
          <a:p>
            <a:r>
              <a:rPr lang="en-ZA" sz="1400" dirty="0" smtClean="0"/>
              <a:t>The Bill has been drafted within the framework of the  -   </a:t>
            </a:r>
          </a:p>
          <a:p>
            <a:endParaRPr lang="en-ZA" sz="1400" dirty="0"/>
          </a:p>
          <a:p>
            <a:pPr marL="228600" indent="-228600">
              <a:buFont typeface="Arial" panose="020B0604020202020204" pitchFamily="34" charset="0"/>
              <a:buChar char="•"/>
            </a:pPr>
            <a:r>
              <a:rPr lang="en-ZA" sz="1400" dirty="0" smtClean="0"/>
              <a:t>Human Rights and Other international Conventions and Treaties </a:t>
            </a:r>
          </a:p>
          <a:p>
            <a:endParaRPr lang="en-ZA" sz="1400" dirty="0" smtClean="0"/>
          </a:p>
          <a:p>
            <a:pPr marL="228600" indent="-228600">
              <a:buFont typeface="Arial" panose="020B0604020202020204" pitchFamily="34" charset="0"/>
              <a:buChar char="•"/>
            </a:pPr>
            <a:r>
              <a:rPr lang="en-ZA" sz="1400" dirty="0" smtClean="0"/>
              <a:t>Treaties supported by Africa Group at WIPO</a:t>
            </a:r>
          </a:p>
          <a:p>
            <a:pPr marL="228600" indent="-228600">
              <a:buFont typeface="Arial" panose="020B0604020202020204" pitchFamily="34" charset="0"/>
              <a:buChar char="•"/>
            </a:pPr>
            <a:endParaRPr lang="en-ZA" sz="1400" dirty="0" smtClean="0"/>
          </a:p>
          <a:p>
            <a:pPr marL="228600" indent="-228600">
              <a:buFont typeface="Arial" panose="020B0604020202020204" pitchFamily="34" charset="0"/>
              <a:buChar char="•"/>
            </a:pPr>
            <a:r>
              <a:rPr lang="en-ZA" sz="1400" dirty="0" smtClean="0"/>
              <a:t>Progressive tried and tested foreign copyright regimes</a:t>
            </a:r>
          </a:p>
          <a:p>
            <a:endParaRPr lang="en-ZA" sz="1400" dirty="0" smtClean="0"/>
          </a:p>
          <a:p>
            <a:pPr marL="228600" indent="-228600">
              <a:buFont typeface="Arial" panose="020B0604020202020204" pitchFamily="34" charset="0"/>
              <a:buChar char="•"/>
            </a:pPr>
            <a:r>
              <a:rPr lang="en-ZA" sz="1400" dirty="0"/>
              <a:t>Various </a:t>
            </a:r>
            <a:r>
              <a:rPr lang="en-ZA" sz="1400" dirty="0" smtClean="0"/>
              <a:t>SA laws relating </a:t>
            </a:r>
            <a:r>
              <a:rPr lang="en-ZA" sz="1400" dirty="0"/>
              <a:t>to Libraries, Archives, </a:t>
            </a:r>
            <a:r>
              <a:rPr lang="en-ZA" sz="1400" dirty="0" smtClean="0"/>
              <a:t>Education and Disabilities</a:t>
            </a:r>
            <a:r>
              <a:rPr lang="en-ZA" sz="1400" dirty="0"/>
              <a:t>, </a:t>
            </a:r>
            <a:r>
              <a:rPr lang="en-ZA" sz="1400" dirty="0" smtClean="0"/>
              <a:t> </a:t>
            </a:r>
            <a:endParaRPr lang="en-ZA" sz="1400" dirty="0"/>
          </a:p>
          <a:p>
            <a:pPr marL="228600" indent="-228600">
              <a:buFont typeface="Arial" panose="020B0604020202020204" pitchFamily="34" charset="0"/>
              <a:buChar char="•"/>
            </a:pPr>
            <a:endParaRPr lang="en-ZA" sz="1400" dirty="0"/>
          </a:p>
          <a:p>
            <a:pPr marL="228600" indent="-228600">
              <a:buFont typeface="Arial" panose="020B0604020202020204" pitchFamily="34" charset="0"/>
              <a:buChar char="•"/>
            </a:pPr>
            <a:r>
              <a:rPr lang="en-ZA" sz="1400" dirty="0" smtClean="0"/>
              <a:t>The </a:t>
            </a:r>
            <a:r>
              <a:rPr lang="en-ZA" sz="1400" dirty="0" err="1" smtClean="0"/>
              <a:t>eIFL</a:t>
            </a:r>
            <a:r>
              <a:rPr lang="en-ZA" sz="1400" dirty="0" smtClean="0"/>
              <a:t> Model Copyright Law</a:t>
            </a:r>
          </a:p>
          <a:p>
            <a:pPr marL="228600" indent="-228600">
              <a:buFont typeface="Arial" panose="020B0604020202020204" pitchFamily="34" charset="0"/>
              <a:buChar char="•"/>
            </a:pPr>
            <a:endParaRPr lang="en-ZA" sz="1400" dirty="0" smtClean="0"/>
          </a:p>
          <a:p>
            <a:pPr marL="228600" indent="-228600">
              <a:buFont typeface="Arial" panose="020B0604020202020204" pitchFamily="34" charset="0"/>
              <a:buChar char="•"/>
            </a:pPr>
            <a:r>
              <a:rPr lang="en-ZA" sz="1400" dirty="0" smtClean="0"/>
              <a:t>Our Constitution and National Development Plan;  </a:t>
            </a:r>
          </a:p>
          <a:p>
            <a:pPr marL="228600" indent="-228600">
              <a:buFont typeface="Arial" panose="020B0604020202020204" pitchFamily="34" charset="0"/>
              <a:buChar char="•"/>
            </a:pPr>
            <a:endParaRPr lang="en-ZA" sz="1400" dirty="0" smtClean="0"/>
          </a:p>
          <a:p>
            <a:pPr marL="228600" indent="-228600"/>
            <a:r>
              <a:rPr lang="en-ZA" sz="1400" dirty="0" smtClean="0"/>
              <a:t>and the </a:t>
            </a:r>
          </a:p>
          <a:p>
            <a:pPr marL="228600" indent="-228600">
              <a:buFont typeface="Arial" panose="020B0604020202020204" pitchFamily="34" charset="0"/>
              <a:buChar char="•"/>
            </a:pPr>
            <a:endParaRPr lang="en-US" sz="1400" dirty="0"/>
          </a:p>
          <a:p>
            <a:pPr marL="228600" indent="-228600">
              <a:buFont typeface="Arial" panose="020B0604020202020204" pitchFamily="34" charset="0"/>
              <a:buChar char="•"/>
            </a:pPr>
            <a:r>
              <a:rPr lang="en-ZA" sz="1400" dirty="0" smtClean="0"/>
              <a:t>2015 Cape Town Declaration – inspired by the principles of the Charter for African Cultural Renaissance and global sustainable development goals. South Africa and 12 other countries committed to ‘</a:t>
            </a:r>
            <a:r>
              <a:rPr lang="en-ZA" sz="1400" i="1" u="sng" dirty="0" smtClean="0"/>
              <a:t>’encourage the implementation of fair and balanced copyright laws to facilitate access to information for all</a:t>
            </a:r>
            <a:r>
              <a:rPr lang="en-ZA" sz="1400" i="1" dirty="0" smtClean="0"/>
              <a:t>”.  </a:t>
            </a:r>
          </a:p>
          <a:p>
            <a:pPr marL="228600" indent="-228600">
              <a:buFont typeface="Arial" panose="020B0604020202020204" pitchFamily="34" charset="0"/>
              <a:buChar char="•"/>
            </a:pPr>
            <a:endParaRPr lang="en-ZA" sz="1400" b="1" i="1" dirty="0"/>
          </a:p>
          <a:p>
            <a:pPr marL="228600" indent="-228600">
              <a:buFont typeface="Arial" panose="020B0604020202020204" pitchFamily="34" charset="0"/>
              <a:buChar char="•"/>
            </a:pPr>
            <a:r>
              <a:rPr lang="en-ZA" sz="1400" b="1" i="1" dirty="0" smtClean="0"/>
              <a:t>I am proud that I was the person who put up my hand and asked the Minister to include this sentence in the Declaration. </a:t>
            </a:r>
            <a:endParaRPr lang="en-ZA" sz="1400" b="1" dirty="0" smtClean="0"/>
          </a:p>
          <a:p>
            <a:endParaRPr lang="en-ZA" sz="1400" b="1" dirty="0" smtClean="0"/>
          </a:p>
          <a:p>
            <a:endParaRPr lang="en-ZA" b="1" dirty="0" smtClean="0"/>
          </a:p>
          <a:p>
            <a:endParaRPr lang="en-ZA" b="1" dirty="0"/>
          </a:p>
        </p:txBody>
      </p:sp>
    </p:spTree>
    <p:extLst>
      <p:ext uri="{BB962C8B-B14F-4D97-AF65-F5344CB8AC3E}">
        <p14:creationId xmlns:p14="http://schemas.microsoft.com/office/powerpoint/2010/main" val="2522021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176213"/>
            <a:ext cx="4673600" cy="2628900"/>
          </a:xfrm>
        </p:spPr>
      </p:sp>
      <p:sp>
        <p:nvSpPr>
          <p:cNvPr id="3" name="Notes Placeholder 2"/>
          <p:cNvSpPr>
            <a:spLocks noGrp="1"/>
          </p:cNvSpPr>
          <p:nvPr>
            <p:ph type="body" idx="1"/>
          </p:nvPr>
        </p:nvSpPr>
        <p:spPr>
          <a:xfrm>
            <a:off x="199330" y="2929180"/>
            <a:ext cx="6464004" cy="6424424"/>
          </a:xfrm>
        </p:spPr>
        <p:txBody>
          <a:bodyPr/>
          <a:lstStyle/>
          <a:p>
            <a:r>
              <a:rPr lang="en-ZA" sz="1400" dirty="0" smtClean="0"/>
              <a:t>LIASA and its broader community commends the DTI on the provisions for libraries and related information sectors in the Bill.  Its umbrella body, the International Federation of Library and Institutions (IFLA), which represents library and information services in 150 countries around the world, as well as at WIPO, also commends the DTI on a progressive, practical and balanced Bill, which could well serve as a precedent for other countries.   </a:t>
            </a:r>
          </a:p>
          <a:p>
            <a:endParaRPr lang="en-ZA" sz="1400" dirty="0" smtClean="0"/>
          </a:p>
          <a:p>
            <a:r>
              <a:rPr lang="en-ZA" sz="1400" dirty="0" smtClean="0"/>
              <a:t>In its submission to this Committee, IFLA welcomed all the provisions for libraries and related sectors in the Bill, as well as for education and research, and persons with disabilities, but recommended that fair use be </a:t>
            </a:r>
            <a:r>
              <a:rPr lang="en-ZA" sz="1400" u="sng" dirty="0" smtClean="0"/>
              <a:t>open</a:t>
            </a:r>
            <a:r>
              <a:rPr lang="en-ZA" sz="1400" dirty="0" smtClean="0"/>
              <a:t>.   </a:t>
            </a:r>
          </a:p>
          <a:p>
            <a:endParaRPr lang="en-ZA" sz="1400" dirty="0" smtClean="0"/>
          </a:p>
          <a:p>
            <a:r>
              <a:rPr lang="en-ZA" sz="1400" dirty="0" smtClean="0"/>
              <a:t>It also welcomed two very relevant new ones: the possibility for users to circumvent digital rights management tools,  to perform acts that </a:t>
            </a:r>
            <a:r>
              <a:rPr lang="en-ZA" sz="1400" i="1" u="sng" dirty="0" smtClean="0"/>
              <a:t>are</a:t>
            </a:r>
            <a:r>
              <a:rPr lang="en-ZA" sz="1400" dirty="0" smtClean="0"/>
              <a:t> allowed under an exception;  and the recognition of the </a:t>
            </a:r>
            <a:r>
              <a:rPr lang="en-ZA" sz="1400" i="1" u="sng" dirty="0" smtClean="0"/>
              <a:t>unenforceability</a:t>
            </a:r>
            <a:r>
              <a:rPr lang="en-ZA" sz="1400" dirty="0" smtClean="0"/>
              <a:t> of contractual terms that override exceptions to copyright.  For too long, rights-owners have forced libraries and institutions to sign restrictive contracts, which deprive users of legitimate copyright exceptions, and are subject to UK or US jurisdictions, not SA law.  </a:t>
            </a:r>
          </a:p>
          <a:p>
            <a:endParaRPr lang="en-ZA" sz="1400" dirty="0"/>
          </a:p>
          <a:p>
            <a:r>
              <a:rPr lang="en-ZA" sz="1400" dirty="0" smtClean="0"/>
              <a:t>These provisions are fundamental to guarantee the </a:t>
            </a:r>
            <a:r>
              <a:rPr lang="en-ZA" sz="1400" i="1" dirty="0" smtClean="0"/>
              <a:t>effective</a:t>
            </a:r>
            <a:r>
              <a:rPr lang="en-ZA" sz="1400" dirty="0" smtClean="0"/>
              <a:t> enjoyment of limitations and exceptions to copyright by its beneficiaries.</a:t>
            </a:r>
          </a:p>
          <a:p>
            <a:r>
              <a:rPr lang="en-ZA" sz="1000" u="sng" dirty="0" smtClean="0"/>
              <a:t>https://www.ifla.org/node/11521?og=5852https://www.ifla.org/node/11521?og=5852</a:t>
            </a:r>
          </a:p>
          <a:p>
            <a:endParaRPr lang="en-ZA" sz="1400" dirty="0" smtClean="0"/>
          </a:p>
          <a:p>
            <a:r>
              <a:rPr lang="en-ZA" sz="1400" dirty="0" smtClean="0"/>
              <a:t>The Department of Arts and Culture, and Education, and 13 other local and international organisations, as listed on my slide, also support </a:t>
            </a:r>
            <a:r>
              <a:rPr lang="en-ZA" sz="1400" i="1" u="sng" dirty="0" smtClean="0"/>
              <a:t>open fair use </a:t>
            </a:r>
            <a:r>
              <a:rPr lang="en-ZA" sz="1400" dirty="0" smtClean="0"/>
              <a:t>in the Bill, as well as the provisions for libraries and related sectors, for education and research, and for persons with disabilities.   </a:t>
            </a:r>
          </a:p>
          <a:p>
            <a:endParaRPr lang="en-ZA" sz="1400" dirty="0"/>
          </a:p>
        </p:txBody>
      </p:sp>
    </p:spTree>
    <p:extLst>
      <p:ext uri="{BB962C8B-B14F-4D97-AF65-F5344CB8AC3E}">
        <p14:creationId xmlns:p14="http://schemas.microsoft.com/office/powerpoint/2010/main" val="2649349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3419399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17226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1089931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219734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411376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300392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211412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1482642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249552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42133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465D3-1792-40A6-9F3B-2E1DB538C593}" type="datetimeFigureOut">
              <a:rPr lang="en-ZA" smtClean="0"/>
              <a:pPr/>
              <a:t>2017/08/28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805E75A-6256-4CB9-9DBD-BF56C24087B4}" type="slidenum">
              <a:rPr lang="en-ZA" smtClean="0"/>
              <a:pPr/>
              <a:t>‹#›</a:t>
            </a:fld>
            <a:endParaRPr lang="en-ZA"/>
          </a:p>
        </p:txBody>
      </p:sp>
    </p:spTree>
    <p:extLst>
      <p:ext uri="{BB962C8B-B14F-4D97-AF65-F5344CB8AC3E}">
        <p14:creationId xmlns:p14="http://schemas.microsoft.com/office/powerpoint/2010/main" val="1629881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465D3-1792-40A6-9F3B-2E1DB538C593}" type="datetimeFigureOut">
              <a:rPr lang="en-ZA" smtClean="0"/>
              <a:pPr/>
              <a:t>2017/08/28</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5E75A-6256-4CB9-9DBD-BF56C24087B4}" type="slidenum">
              <a:rPr lang="en-ZA" smtClean="0"/>
              <a:pPr/>
              <a:t>‹#›</a:t>
            </a:fld>
            <a:endParaRPr lang="en-ZA"/>
          </a:p>
        </p:txBody>
      </p:sp>
    </p:spTree>
    <p:extLst>
      <p:ext uri="{BB962C8B-B14F-4D97-AF65-F5344CB8AC3E}">
        <p14:creationId xmlns:p14="http://schemas.microsoft.com/office/powerpoint/2010/main" val="7537814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ntelligensys.co.uk/info/about.htm"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8212" y="0"/>
            <a:ext cx="10468738" cy="2060812"/>
          </a:xfrm>
        </p:spPr>
        <p:txBody>
          <a:bodyPr>
            <a:normAutofit fontScale="90000"/>
            <a:scene3d>
              <a:camera prst="orthographicFront"/>
              <a:lightRig rig="threePt" dir="t"/>
            </a:scene3d>
            <a:sp3d extrusionH="57150">
              <a:bevelT w="38100" h="38100"/>
            </a:sp3d>
          </a:bodyPr>
          <a:lstStyle/>
          <a:p>
            <a:r>
              <a:rPr lang="en-ZA" b="1" dirty="0" smtClean="0">
                <a:solidFill>
                  <a:srgbClr val="FFFF00"/>
                </a:solidFill>
                <a:latin typeface="Bookman Old Style" panose="02050604050505020204" pitchFamily="18" charset="0"/>
              </a:rPr>
              <a:t>Copyright Amendment Bill:</a:t>
            </a:r>
            <a:br>
              <a:rPr lang="en-ZA" b="1" dirty="0" smtClean="0">
                <a:solidFill>
                  <a:srgbClr val="FFFF00"/>
                </a:solidFill>
                <a:latin typeface="Bookman Old Style" panose="02050604050505020204" pitchFamily="18" charset="0"/>
              </a:rPr>
            </a:br>
            <a:r>
              <a:rPr lang="en-ZA" b="1" dirty="0" smtClean="0">
                <a:solidFill>
                  <a:srgbClr val="FFFF00"/>
                </a:solidFill>
                <a:latin typeface="Bookman Old Style" panose="02050604050505020204" pitchFamily="18" charset="0"/>
              </a:rPr>
              <a:t>Libraries &amp; Related Sectors</a:t>
            </a:r>
            <a:endParaRPr lang="en-ZA" b="1" dirty="0">
              <a:solidFill>
                <a:srgbClr val="FFFF00"/>
              </a:solidFill>
              <a:latin typeface="Bookman Old Style" panose="02050604050505020204" pitchFamily="18" charset="0"/>
            </a:endParaRPr>
          </a:p>
        </p:txBody>
      </p:sp>
      <p:sp>
        <p:nvSpPr>
          <p:cNvPr id="3" name="Subtitle 2"/>
          <p:cNvSpPr>
            <a:spLocks noGrp="1"/>
          </p:cNvSpPr>
          <p:nvPr>
            <p:ph type="subTitle" idx="1"/>
          </p:nvPr>
        </p:nvSpPr>
        <p:spPr>
          <a:xfrm>
            <a:off x="395785" y="2770495"/>
            <a:ext cx="11600597" cy="3778128"/>
          </a:xfrm>
        </p:spPr>
        <p:txBody>
          <a:bodyPr>
            <a:noAutofit/>
          </a:bodyPr>
          <a:lstStyle/>
          <a:p>
            <a:pPr>
              <a:lnSpc>
                <a:spcPct val="100000"/>
              </a:lnSpc>
            </a:pPr>
            <a:r>
              <a:rPr lang="en-ZA" sz="2200" b="1" dirty="0" smtClean="0"/>
              <a:t>Denise R. Nicholson  </a:t>
            </a:r>
            <a:r>
              <a:rPr lang="en-US" sz="2200" b="1" dirty="0" smtClean="0"/>
              <a:t>BA </a:t>
            </a:r>
            <a:r>
              <a:rPr lang="en-US" sz="2200" b="1" dirty="0" err="1"/>
              <a:t>HDip</a:t>
            </a:r>
            <a:r>
              <a:rPr lang="en-US" sz="2200" b="1" dirty="0"/>
              <a:t> </a:t>
            </a:r>
            <a:r>
              <a:rPr lang="en-US" sz="2200" b="1" dirty="0" err="1"/>
              <a:t>Libr</a:t>
            </a:r>
            <a:r>
              <a:rPr lang="en-US" sz="2200" b="1" dirty="0"/>
              <a:t> (UNISA),  LLM (WITS) </a:t>
            </a:r>
            <a:endParaRPr lang="en-US" sz="2200" b="1" dirty="0" smtClean="0"/>
          </a:p>
          <a:p>
            <a:pPr>
              <a:lnSpc>
                <a:spcPct val="100000"/>
              </a:lnSpc>
            </a:pPr>
            <a:r>
              <a:rPr lang="en-US" sz="2200" b="1" dirty="0" smtClean="0"/>
              <a:t> </a:t>
            </a:r>
            <a:r>
              <a:rPr lang="en-US" sz="2200" b="1" dirty="0"/>
              <a:t>Published Author – orcid.org/0000-0002-8591-3276</a:t>
            </a:r>
          </a:p>
          <a:p>
            <a:pPr>
              <a:lnSpc>
                <a:spcPct val="100000"/>
              </a:lnSpc>
            </a:pPr>
            <a:r>
              <a:rPr lang="en-ZA" sz="2200" b="1" dirty="0" smtClean="0"/>
              <a:t>Scholarly Communications Librarian</a:t>
            </a:r>
          </a:p>
          <a:p>
            <a:pPr>
              <a:lnSpc>
                <a:spcPct val="100000"/>
              </a:lnSpc>
            </a:pPr>
            <a:r>
              <a:rPr lang="en-ZA" sz="2200" b="1" dirty="0" smtClean="0"/>
              <a:t>University of the Witwatersrand, Johannesburg</a:t>
            </a:r>
          </a:p>
          <a:p>
            <a:pPr>
              <a:lnSpc>
                <a:spcPct val="100000"/>
              </a:lnSpc>
            </a:pPr>
            <a:r>
              <a:rPr lang="en-ZA" sz="2200" b="1" dirty="0" smtClean="0">
                <a:solidFill>
                  <a:srgbClr val="FFFF00"/>
                </a:solidFill>
              </a:rPr>
              <a:t>Official Representative of the Library and Information Association of SA (LIASA)</a:t>
            </a:r>
          </a:p>
          <a:p>
            <a:pPr>
              <a:lnSpc>
                <a:spcPct val="100000"/>
              </a:lnSpc>
            </a:pPr>
            <a:endParaRPr lang="en-ZA" sz="2200" b="1" dirty="0">
              <a:solidFill>
                <a:srgbClr val="FFFF00"/>
              </a:solidFill>
            </a:endParaRPr>
          </a:p>
          <a:p>
            <a:pPr>
              <a:lnSpc>
                <a:spcPct val="100000"/>
              </a:lnSpc>
            </a:pPr>
            <a:r>
              <a:rPr lang="en-ZA" sz="2200" b="1" dirty="0" smtClean="0"/>
              <a:t>Portfolio Committee on Trade and Industry Public Hearings</a:t>
            </a:r>
          </a:p>
          <a:p>
            <a:pPr>
              <a:lnSpc>
                <a:spcPct val="100000"/>
              </a:lnSpc>
            </a:pPr>
            <a:r>
              <a:rPr lang="en-ZA" sz="2200" b="1" dirty="0" smtClean="0"/>
              <a:t>Parliament, Cape Town - 4 August 2017</a:t>
            </a:r>
            <a:endParaRPr lang="en-ZA" sz="2200" b="1" dirty="0"/>
          </a:p>
        </p:txBody>
      </p:sp>
    </p:spTree>
    <p:extLst>
      <p:ext uri="{BB962C8B-B14F-4D97-AF65-F5344CB8AC3E}">
        <p14:creationId xmlns:p14="http://schemas.microsoft.com/office/powerpoint/2010/main" val="2464787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901" y="-87086"/>
            <a:ext cx="10784443" cy="1507216"/>
          </a:xfrm>
        </p:spPr>
        <p:txBody>
          <a:bodyPr>
            <a:normAutofit fontScale="90000"/>
            <a:scene3d>
              <a:camera prst="orthographicFront"/>
              <a:lightRig rig="threePt" dir="t"/>
            </a:scene3d>
            <a:sp3d extrusionH="57150">
              <a:bevelT w="38100" h="38100"/>
            </a:sp3d>
          </a:bodyPr>
          <a:lstStyle/>
          <a:p>
            <a:pPr algn="ctr"/>
            <a:r>
              <a:rPr lang="en-ZA" sz="4800" b="1" dirty="0" smtClean="0">
                <a:solidFill>
                  <a:srgbClr val="FFFF00"/>
                </a:solidFill>
              </a:rPr>
              <a:t/>
            </a:r>
            <a:br>
              <a:rPr lang="en-ZA" sz="4800" b="1" dirty="0" smtClean="0">
                <a:solidFill>
                  <a:srgbClr val="FFFF00"/>
                </a:solidFill>
              </a:rPr>
            </a:br>
            <a:r>
              <a:rPr lang="en-ZA" sz="4800" b="1" dirty="0">
                <a:solidFill>
                  <a:srgbClr val="FFFF00"/>
                </a:solidFill>
              </a:rPr>
              <a:t> </a:t>
            </a:r>
            <a:r>
              <a:rPr lang="en-ZA" sz="5300" b="1" dirty="0" smtClean="0">
                <a:solidFill>
                  <a:srgbClr val="FFFF00"/>
                </a:solidFill>
                <a:latin typeface="Bookman Old Style" panose="02050604050505020204" pitchFamily="18" charset="0"/>
              </a:rPr>
              <a:t>L &amp; </a:t>
            </a:r>
            <a:r>
              <a:rPr lang="en-ZA" sz="5300" b="1" dirty="0" err="1" smtClean="0">
                <a:solidFill>
                  <a:srgbClr val="FFFF00"/>
                </a:solidFill>
                <a:latin typeface="Bookman Old Style" panose="02050604050505020204" pitchFamily="18" charset="0"/>
              </a:rPr>
              <a:t>Es</a:t>
            </a:r>
            <a:r>
              <a:rPr lang="en-ZA" sz="5300" b="1" dirty="0" smtClean="0">
                <a:solidFill>
                  <a:srgbClr val="FFFF00"/>
                </a:solidFill>
                <a:latin typeface="Bookman Old Style" panose="02050604050505020204" pitchFamily="18" charset="0"/>
              </a:rPr>
              <a:t> for </a:t>
            </a:r>
            <a:br>
              <a:rPr lang="en-ZA" sz="5300" b="1" dirty="0" smtClean="0">
                <a:solidFill>
                  <a:srgbClr val="FFFF00"/>
                </a:solidFill>
                <a:latin typeface="Bookman Old Style" panose="02050604050505020204" pitchFamily="18" charset="0"/>
              </a:rPr>
            </a:br>
            <a:r>
              <a:rPr lang="en-ZA" sz="5300" b="1" dirty="0" smtClean="0">
                <a:solidFill>
                  <a:srgbClr val="FFFF00"/>
                </a:solidFill>
                <a:latin typeface="Bookman Old Style" panose="02050604050505020204" pitchFamily="18" charset="0"/>
              </a:rPr>
              <a:t>Libraries &amp; Related Sectors </a:t>
            </a:r>
            <a:endParaRPr lang="en-ZA" sz="53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1211580" y="1825625"/>
            <a:ext cx="10440092" cy="4713720"/>
          </a:xfrm>
        </p:spPr>
        <p:txBody>
          <a:bodyPr>
            <a:normAutofit/>
          </a:bodyPr>
          <a:lstStyle/>
          <a:p>
            <a:endParaRPr lang="en-ZA" dirty="0" smtClean="0"/>
          </a:p>
          <a:p>
            <a:pPr>
              <a:buClr>
                <a:srgbClr val="FFC000"/>
              </a:buClr>
              <a:buFont typeface="Wingdings" panose="05000000000000000000" pitchFamily="2" charset="2"/>
              <a:buChar char="§"/>
            </a:pPr>
            <a:r>
              <a:rPr lang="en-ZA" dirty="0" smtClean="0"/>
              <a:t>Libraries promote authors and publishers</a:t>
            </a:r>
          </a:p>
          <a:p>
            <a:pPr>
              <a:buClr>
                <a:srgbClr val="FFC000"/>
              </a:buClr>
              <a:buFont typeface="Wingdings" panose="05000000000000000000" pitchFamily="2" charset="2"/>
              <a:buChar char="§"/>
            </a:pPr>
            <a:endParaRPr lang="en-US" dirty="0"/>
          </a:p>
          <a:p>
            <a:pPr>
              <a:buClr>
                <a:srgbClr val="FFC000"/>
              </a:buClr>
              <a:buFont typeface="Wingdings" panose="05000000000000000000" pitchFamily="2" charset="2"/>
              <a:buChar char="§"/>
            </a:pPr>
            <a:r>
              <a:rPr lang="en-US" dirty="0" smtClean="0"/>
              <a:t>Legal Deposit – cultural heritage</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Bill provisions </a:t>
            </a:r>
            <a:r>
              <a:rPr lang="en-ZA" dirty="0"/>
              <a:t>will assist </a:t>
            </a:r>
            <a:r>
              <a:rPr lang="en-ZA" dirty="0" smtClean="0"/>
              <a:t>libraries and related sectors to carry </a:t>
            </a:r>
            <a:r>
              <a:rPr lang="en-ZA" dirty="0"/>
              <a:t>out their </a:t>
            </a:r>
            <a:r>
              <a:rPr lang="en-ZA" dirty="0" smtClean="0"/>
              <a:t>statutory mandates</a:t>
            </a:r>
            <a:r>
              <a:rPr lang="en-ZA" dirty="0"/>
              <a:t>. </a:t>
            </a:r>
          </a:p>
          <a:p>
            <a:pPr>
              <a:buClr>
                <a:srgbClr val="FFC000"/>
              </a:buClr>
              <a:buFont typeface="Wingdings" panose="05000000000000000000" pitchFamily="2" charset="2"/>
              <a:buChar char="§"/>
            </a:pPr>
            <a:endParaRPr lang="en-ZA" dirty="0"/>
          </a:p>
          <a:p>
            <a:pPr lvl="1"/>
            <a:endParaRPr lang="en-ZA" sz="2800" dirty="0"/>
          </a:p>
        </p:txBody>
      </p:sp>
    </p:spTree>
    <p:extLst>
      <p:ext uri="{BB962C8B-B14F-4D97-AF65-F5344CB8AC3E}">
        <p14:creationId xmlns:p14="http://schemas.microsoft.com/office/powerpoint/2010/main" val="158744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L &amp; E’s for Education &amp; </a:t>
            </a:r>
            <a:br>
              <a:rPr lang="en-ZA" sz="4800" b="1" dirty="0" smtClean="0">
                <a:solidFill>
                  <a:srgbClr val="FFFF00"/>
                </a:solidFill>
                <a:latin typeface="Bookman Old Style" panose="02050604050505020204" pitchFamily="18" charset="0"/>
              </a:rPr>
            </a:br>
            <a:r>
              <a:rPr lang="en-ZA" sz="4800" b="1" dirty="0" smtClean="0">
                <a:solidFill>
                  <a:srgbClr val="FFFF00"/>
                </a:solidFill>
                <a:latin typeface="Bookman Old Style" panose="02050604050505020204" pitchFamily="18" charset="0"/>
              </a:rPr>
              <a:t>Academic Activities</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838200" y="2045969"/>
            <a:ext cx="10515600" cy="4130993"/>
          </a:xfrm>
        </p:spPr>
        <p:txBody>
          <a:bodyPr>
            <a:normAutofit/>
          </a:bodyPr>
          <a:lstStyle/>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L &amp; </a:t>
            </a:r>
            <a:r>
              <a:rPr lang="en-ZA" dirty="0" err="1" smtClean="0"/>
              <a:t>Es</a:t>
            </a:r>
            <a:r>
              <a:rPr lang="en-ZA" dirty="0" smtClean="0"/>
              <a:t> will facilitate access to information</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Will transform </a:t>
            </a:r>
            <a:r>
              <a:rPr lang="en-ZA" dirty="0"/>
              <a:t>research, teaching and learning </a:t>
            </a:r>
            <a:endParaRPr lang="en-ZA" dirty="0" smtClean="0"/>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Canada Case going to appeal - </a:t>
            </a:r>
            <a:r>
              <a:rPr lang="en-ZA" u="sng" dirty="0" smtClean="0">
                <a:solidFill>
                  <a:srgbClr val="FFFF00"/>
                </a:solidFill>
              </a:rPr>
              <a:t>https://tgam.cva/2vu5hlt </a:t>
            </a:r>
          </a:p>
          <a:p>
            <a:pPr marL="0" indent="0">
              <a:buClr>
                <a:srgbClr val="FFC000"/>
              </a:buClr>
              <a:buNone/>
            </a:pPr>
            <a:endParaRPr lang="en-ZA" u="sng" dirty="0" smtClean="0">
              <a:solidFill>
                <a:srgbClr val="FFFF00"/>
              </a:solidFill>
            </a:endParaRPr>
          </a:p>
          <a:p>
            <a:pPr>
              <a:buClr>
                <a:srgbClr val="FFC000"/>
              </a:buClr>
              <a:buFont typeface="Wingdings" panose="05000000000000000000" pitchFamily="2" charset="2"/>
              <a:buChar char="§"/>
            </a:pPr>
            <a:r>
              <a:rPr lang="en-US" dirty="0" smtClean="0"/>
              <a:t>India Case - </a:t>
            </a:r>
            <a:r>
              <a:rPr lang="en-US" u="sng" dirty="0" smtClean="0">
                <a:solidFill>
                  <a:srgbClr val="FFFF00"/>
                </a:solidFill>
              </a:rPr>
              <a:t>http</a:t>
            </a:r>
            <a:r>
              <a:rPr lang="en-US" u="sng" dirty="0">
                <a:solidFill>
                  <a:srgbClr val="FFFF00"/>
                </a:solidFill>
              </a:rPr>
              <a:t>://</a:t>
            </a:r>
            <a:r>
              <a:rPr lang="en-US" u="sng" dirty="0" smtClean="0">
                <a:solidFill>
                  <a:srgbClr val="FFFF00"/>
                </a:solidFill>
              </a:rPr>
              <a:t>bit.ly/2m9mvCo</a:t>
            </a:r>
            <a:endParaRPr lang="en-US" u="sng" dirty="0">
              <a:solidFill>
                <a:srgbClr val="FFFF00"/>
              </a:solidFill>
            </a:endParaRPr>
          </a:p>
        </p:txBody>
      </p:sp>
    </p:spTree>
    <p:extLst>
      <p:ext uri="{BB962C8B-B14F-4D97-AF65-F5344CB8AC3E}">
        <p14:creationId xmlns:p14="http://schemas.microsoft.com/office/powerpoint/2010/main" val="1954707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Persons with Disabilities</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933735" y="2115403"/>
            <a:ext cx="10614660" cy="4625737"/>
          </a:xfrm>
        </p:spPr>
        <p:txBody>
          <a:bodyPr>
            <a:normAutofit/>
          </a:bodyPr>
          <a:lstStyle/>
          <a:p>
            <a:pPr>
              <a:buClr>
                <a:srgbClr val="FFC000"/>
              </a:buClr>
              <a:buFont typeface="Wingdings" panose="05000000000000000000" pitchFamily="2" charset="2"/>
              <a:buChar char="§"/>
            </a:pPr>
            <a:r>
              <a:rPr lang="en-ZA" dirty="0" smtClean="0"/>
              <a:t>Welcome appropriate provisions for people with various disabilities </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SA </a:t>
            </a:r>
            <a:r>
              <a:rPr lang="en-ZA" dirty="0" smtClean="0">
                <a:solidFill>
                  <a:srgbClr val="FFC000"/>
                </a:solidFill>
              </a:rPr>
              <a:t>MUST</a:t>
            </a:r>
            <a:r>
              <a:rPr lang="en-ZA" dirty="0" smtClean="0"/>
              <a:t> ratify Marrakesh Treaty urgently – to ensure reciprocal cross-border sharing of accessible formats</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Accessible formats - whole </a:t>
            </a:r>
            <a:r>
              <a:rPr lang="en-ZA" dirty="0"/>
              <a:t>new business opportunity for </a:t>
            </a:r>
            <a:r>
              <a:rPr lang="en-ZA" dirty="0" smtClean="0"/>
              <a:t>SA publishers &amp; authors </a:t>
            </a:r>
            <a:endParaRPr lang="en-ZA" dirty="0"/>
          </a:p>
          <a:p>
            <a:pPr>
              <a:buClr>
                <a:srgbClr val="FFC000"/>
              </a:buClr>
              <a:buFont typeface="Wingdings" panose="05000000000000000000" pitchFamily="2" charset="2"/>
              <a:buChar char="§"/>
            </a:pPr>
            <a:endParaRPr lang="en-ZA" dirty="0"/>
          </a:p>
        </p:txBody>
      </p:sp>
    </p:spTree>
    <p:extLst>
      <p:ext uri="{BB962C8B-B14F-4D97-AF65-F5344CB8AC3E}">
        <p14:creationId xmlns:p14="http://schemas.microsoft.com/office/powerpoint/2010/main" val="1901497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a:sp3d>
          </a:bodyPr>
          <a:lstStyle/>
          <a:p>
            <a:pPr algn="ctr"/>
            <a:r>
              <a:rPr lang="en-ZA" sz="4800" b="1" dirty="0" smtClean="0">
                <a:solidFill>
                  <a:srgbClr val="FFFF00"/>
                </a:solidFill>
                <a:effectLst>
                  <a:outerShdw blurRad="38100" dist="38100" dir="2700000" algn="tl">
                    <a:srgbClr val="000000">
                      <a:alpha val="43137"/>
                    </a:srgbClr>
                  </a:outerShdw>
                </a:effectLst>
                <a:latin typeface="+mn-lt"/>
              </a:rPr>
              <a:t>Quotation</a:t>
            </a:r>
            <a:endParaRPr lang="en-ZA" sz="4800" b="1" dirty="0">
              <a:solidFill>
                <a:srgbClr val="FFFF00"/>
              </a:solidFill>
              <a:effectLst>
                <a:outerShdw blurRad="38100" dist="38100" dir="2700000" algn="tl">
                  <a:srgbClr val="000000">
                    <a:alpha val="43137"/>
                  </a:srgbClr>
                </a:outerShdw>
              </a:effectLst>
              <a:latin typeface="+mn-lt"/>
            </a:endParaRPr>
          </a:p>
        </p:txBody>
      </p:sp>
      <p:pic>
        <p:nvPicPr>
          <p:cNvPr id="1026" name="Picture 2" descr="http://jeantarbox.com/wp-content/uploads/2012/07/comma-yellow2-JeanTarbox.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238500" y="2096294"/>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268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2215"/>
          </a:xfrm>
        </p:spPr>
        <p:txBody>
          <a:bodyPr>
            <a:normAutofit/>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‘Orphan’ Works</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1108710" y="1897380"/>
            <a:ext cx="10245090" cy="4834890"/>
          </a:xfrm>
        </p:spPr>
        <p:txBody>
          <a:bodyPr>
            <a:noAutofit/>
          </a:bodyPr>
          <a:lstStyle/>
          <a:p>
            <a:pPr>
              <a:lnSpc>
                <a:spcPct val="150000"/>
              </a:lnSpc>
              <a:buClr>
                <a:srgbClr val="FFC000"/>
              </a:buClr>
              <a:buFont typeface="Wingdings" panose="05000000000000000000" pitchFamily="2" charset="2"/>
              <a:buChar char="§"/>
            </a:pPr>
            <a:r>
              <a:rPr lang="en-ZA" dirty="0" smtClean="0"/>
              <a:t>Impractical, expensive &amp; cumbersome process</a:t>
            </a:r>
          </a:p>
          <a:p>
            <a:pPr>
              <a:lnSpc>
                <a:spcPct val="150000"/>
              </a:lnSpc>
              <a:buClr>
                <a:srgbClr val="FFC000"/>
              </a:buClr>
              <a:buFont typeface="Wingdings" panose="05000000000000000000" pitchFamily="2" charset="2"/>
              <a:buChar char="§"/>
            </a:pPr>
            <a:r>
              <a:rPr lang="en-ZA" dirty="0" smtClean="0"/>
              <a:t>Will render works inaccessible forever</a:t>
            </a:r>
          </a:p>
          <a:p>
            <a:pPr>
              <a:lnSpc>
                <a:spcPct val="150000"/>
              </a:lnSpc>
              <a:buClr>
                <a:srgbClr val="FFC000"/>
              </a:buClr>
              <a:buFont typeface="Wingdings" panose="05000000000000000000" pitchFamily="2" charset="2"/>
              <a:buChar char="§"/>
            </a:pPr>
            <a:r>
              <a:rPr lang="en-ZA" dirty="0" smtClean="0"/>
              <a:t>State ownership of mostly international works not advisable – nor State fund to collect monies.</a:t>
            </a:r>
          </a:p>
          <a:p>
            <a:pPr>
              <a:lnSpc>
                <a:spcPct val="150000"/>
              </a:lnSpc>
              <a:buClr>
                <a:srgbClr val="FFC000"/>
              </a:buClr>
              <a:buFont typeface="Wingdings" panose="05000000000000000000" pitchFamily="2" charset="2"/>
              <a:buChar char="§"/>
            </a:pPr>
            <a:r>
              <a:rPr lang="en-ZA" dirty="0" smtClean="0"/>
              <a:t>Fair use is a practical solution!</a:t>
            </a:r>
          </a:p>
          <a:p>
            <a:pPr>
              <a:lnSpc>
                <a:spcPct val="150000"/>
              </a:lnSpc>
              <a:buClr>
                <a:srgbClr val="FFC000"/>
              </a:buClr>
              <a:buFont typeface="Wingdings" panose="05000000000000000000" pitchFamily="2" charset="2"/>
              <a:buChar char="§"/>
            </a:pPr>
            <a:endParaRPr lang="en-ZA" dirty="0" smtClean="0"/>
          </a:p>
          <a:p>
            <a:pPr>
              <a:lnSpc>
                <a:spcPct val="100000"/>
              </a:lnSpc>
            </a:pPr>
            <a:endParaRPr lang="en-ZA" dirty="0" smtClean="0"/>
          </a:p>
          <a:p>
            <a:endParaRPr lang="en-ZA" dirty="0" smtClean="0"/>
          </a:p>
          <a:p>
            <a:endParaRPr lang="en-ZA" dirty="0"/>
          </a:p>
        </p:txBody>
      </p:sp>
    </p:spTree>
    <p:extLst>
      <p:ext uri="{BB962C8B-B14F-4D97-AF65-F5344CB8AC3E}">
        <p14:creationId xmlns:p14="http://schemas.microsoft.com/office/powerpoint/2010/main" val="3033436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Unpublished Cultural Heritage  </a:t>
            </a:r>
            <a:br>
              <a:rPr lang="en-ZA" sz="4800" b="1" dirty="0" smtClean="0">
                <a:solidFill>
                  <a:srgbClr val="FFFF00"/>
                </a:solidFill>
                <a:latin typeface="Bookman Old Style" panose="02050604050505020204" pitchFamily="18" charset="0"/>
              </a:rPr>
            </a:b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838200" y="1825624"/>
            <a:ext cx="10660380" cy="4758055"/>
          </a:xfrm>
        </p:spPr>
        <p:txBody>
          <a:bodyPr>
            <a:normAutofit/>
          </a:bodyPr>
          <a:lstStyle/>
          <a:p>
            <a:pPr>
              <a:buClr>
                <a:srgbClr val="FFC000"/>
              </a:buClr>
              <a:buFont typeface="Wingdings" panose="05000000000000000000" pitchFamily="2" charset="2"/>
              <a:buChar char="§"/>
            </a:pPr>
            <a:r>
              <a:rPr lang="en-ZA" dirty="0" smtClean="0"/>
              <a:t>Term of copyright protection should extend to unpublished works </a:t>
            </a:r>
          </a:p>
          <a:p>
            <a:pPr>
              <a:buClr>
                <a:srgbClr val="FFC000"/>
              </a:buClr>
              <a:buFont typeface="Wingdings" panose="05000000000000000000" pitchFamily="2" charset="2"/>
              <a:buChar char="§"/>
            </a:pPr>
            <a:endParaRPr lang="en-ZA" dirty="0"/>
          </a:p>
          <a:p>
            <a:pPr>
              <a:buClr>
                <a:srgbClr val="FFC000"/>
              </a:buClr>
              <a:buFont typeface="Wingdings" panose="05000000000000000000" pitchFamily="2" charset="2"/>
              <a:buChar char="§"/>
            </a:pPr>
            <a:r>
              <a:rPr lang="en-ZA" dirty="0" err="1" smtClean="0"/>
              <a:t>Currrently</a:t>
            </a:r>
            <a:r>
              <a:rPr lang="en-ZA" dirty="0" smtClean="0"/>
              <a:t> unpublished works remain </a:t>
            </a:r>
            <a:r>
              <a:rPr lang="en-ZA" dirty="0"/>
              <a:t>in copyright  in </a:t>
            </a:r>
            <a:r>
              <a:rPr lang="en-ZA" dirty="0" smtClean="0"/>
              <a:t>perpetuity</a:t>
            </a:r>
            <a:endParaRPr lang="en-US" dirty="0" smtClean="0"/>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Never become part of our cultural heritage record  </a:t>
            </a:r>
            <a:endParaRPr lang="en-ZA" dirty="0"/>
          </a:p>
          <a:p>
            <a:pPr>
              <a:buClr>
                <a:srgbClr val="FFC000"/>
              </a:buClr>
              <a:buFont typeface="Wingdings" panose="05000000000000000000" pitchFamily="2" charset="2"/>
              <a:buChar char="§"/>
            </a:pPr>
            <a:endParaRPr lang="en-ZA" dirty="0"/>
          </a:p>
          <a:p>
            <a:pPr>
              <a:buClr>
                <a:srgbClr val="FFC000"/>
              </a:buClr>
              <a:buFont typeface="Wingdings" panose="05000000000000000000" pitchFamily="2" charset="2"/>
              <a:buChar char="§"/>
            </a:pPr>
            <a:r>
              <a:rPr lang="en-ZA" dirty="0" smtClean="0"/>
              <a:t>Australia’s recent provisions - </a:t>
            </a:r>
            <a:r>
              <a:rPr lang="en-ZA" u="sng" dirty="0" smtClean="0">
                <a:solidFill>
                  <a:srgbClr val="FFC000"/>
                </a:solidFill>
              </a:rPr>
              <a:t>https</a:t>
            </a:r>
            <a:r>
              <a:rPr lang="en-ZA" u="sng" dirty="0">
                <a:solidFill>
                  <a:srgbClr val="FFC000"/>
                </a:solidFill>
              </a:rPr>
              <a:t>://www.copyright.org.au/acc_prod/ACC/News_items/Copyright_Amendment__Disability_and_Other_Measures__Bill_2017.aspx</a:t>
            </a:r>
          </a:p>
        </p:txBody>
      </p:sp>
    </p:spTree>
    <p:extLst>
      <p:ext uri="{BB962C8B-B14F-4D97-AF65-F5344CB8AC3E}">
        <p14:creationId xmlns:p14="http://schemas.microsoft.com/office/powerpoint/2010/main" val="3567151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335" y="376142"/>
            <a:ext cx="10515600" cy="1325563"/>
          </a:xfrm>
        </p:spPr>
        <p:txBody>
          <a:bodyPr>
            <a:normAutofit/>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Fair Use Provisions</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926335" y="1701705"/>
            <a:ext cx="10857995" cy="5019135"/>
          </a:xfrm>
        </p:spPr>
        <p:txBody>
          <a:bodyPr>
            <a:normAutofit fontScale="92500" lnSpcReduction="20000"/>
          </a:bodyPr>
          <a:lstStyle/>
          <a:p>
            <a:pPr>
              <a:buClr>
                <a:srgbClr val="FFC000"/>
              </a:buClr>
              <a:buFont typeface="Wingdings" panose="05000000000000000000" pitchFamily="2" charset="2"/>
              <a:buChar char="§"/>
            </a:pPr>
            <a:r>
              <a:rPr lang="en-ZA" dirty="0" smtClean="0"/>
              <a:t>Fair Use needs to be </a:t>
            </a:r>
            <a:r>
              <a:rPr lang="en-ZA" dirty="0" smtClean="0">
                <a:solidFill>
                  <a:srgbClr val="FFFF00"/>
                </a:solidFill>
              </a:rPr>
              <a:t>open</a:t>
            </a:r>
            <a:r>
              <a:rPr lang="en-ZA" dirty="0" smtClean="0"/>
              <a:t> in the Bill</a:t>
            </a:r>
          </a:p>
          <a:p>
            <a:pPr>
              <a:buClr>
                <a:srgbClr val="FFC000"/>
              </a:buClr>
              <a:buFont typeface="Wingdings" panose="05000000000000000000" pitchFamily="2" charset="2"/>
              <a:buChar char="§"/>
            </a:pPr>
            <a:r>
              <a:rPr lang="en-ZA" dirty="0" smtClean="0"/>
              <a:t>Open fair use will address – </a:t>
            </a:r>
          </a:p>
          <a:p>
            <a:pPr lvl="1">
              <a:buClr>
                <a:srgbClr val="FFC000"/>
              </a:buClr>
              <a:buFont typeface="Wingdings" panose="05000000000000000000" pitchFamily="2" charset="2"/>
              <a:buChar char="§"/>
            </a:pPr>
            <a:r>
              <a:rPr lang="en-ZA" dirty="0" smtClean="0"/>
              <a:t>ever-changing technologies; </a:t>
            </a:r>
          </a:p>
          <a:p>
            <a:pPr lvl="1">
              <a:buClr>
                <a:srgbClr val="FFC000"/>
              </a:buClr>
              <a:buFont typeface="Wingdings" panose="05000000000000000000" pitchFamily="2" charset="2"/>
              <a:buChar char="§"/>
            </a:pPr>
            <a:r>
              <a:rPr lang="en-ZA" dirty="0" smtClean="0"/>
              <a:t>transformative users; </a:t>
            </a:r>
          </a:p>
          <a:p>
            <a:pPr lvl="1">
              <a:buClr>
                <a:srgbClr val="FFC000"/>
              </a:buClr>
              <a:buFont typeface="Wingdings" panose="05000000000000000000" pitchFamily="2" charset="2"/>
              <a:buChar char="§"/>
            </a:pPr>
            <a:r>
              <a:rPr lang="en-ZA" dirty="0" smtClean="0"/>
              <a:t>text and data mining; </a:t>
            </a:r>
          </a:p>
          <a:p>
            <a:pPr lvl="1">
              <a:buClr>
                <a:srgbClr val="FFC000"/>
              </a:buClr>
              <a:buFont typeface="Wingdings" panose="05000000000000000000" pitchFamily="2" charset="2"/>
              <a:buChar char="§"/>
            </a:pPr>
            <a:r>
              <a:rPr lang="en-ZA" dirty="0" smtClean="0"/>
              <a:t>new innovations; </a:t>
            </a:r>
          </a:p>
          <a:p>
            <a:pPr lvl="1">
              <a:buClr>
                <a:srgbClr val="FFC000"/>
              </a:buClr>
              <a:buFont typeface="Wingdings" panose="05000000000000000000" pitchFamily="2" charset="2"/>
              <a:buChar char="§"/>
            </a:pPr>
            <a:r>
              <a:rPr lang="en-ZA" dirty="0" smtClean="0"/>
              <a:t>3D creations, </a:t>
            </a:r>
          </a:p>
          <a:p>
            <a:pPr lvl="1">
              <a:buClr>
                <a:srgbClr val="FFC000"/>
              </a:buClr>
              <a:buFont typeface="Wingdings" panose="05000000000000000000" pitchFamily="2" charset="2"/>
              <a:buChar char="§"/>
            </a:pPr>
            <a:r>
              <a:rPr lang="en-ZA" dirty="0" smtClean="0"/>
              <a:t>Artificial intelligence</a:t>
            </a:r>
          </a:p>
          <a:p>
            <a:pPr lvl="1">
              <a:buClr>
                <a:srgbClr val="FFC000"/>
              </a:buClr>
              <a:buFont typeface="Wingdings" panose="05000000000000000000" pitchFamily="2" charset="2"/>
              <a:buChar char="§"/>
            </a:pPr>
            <a:r>
              <a:rPr lang="en-ZA" dirty="0" smtClean="0"/>
              <a:t>Unforeseen uses in the future</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Fair use is </a:t>
            </a:r>
            <a:r>
              <a:rPr lang="en-ZA" dirty="0" smtClean="0">
                <a:solidFill>
                  <a:srgbClr val="FFFF00"/>
                </a:solidFill>
              </a:rPr>
              <a:t>NOT </a:t>
            </a:r>
            <a:r>
              <a:rPr lang="en-ZA" dirty="0" smtClean="0"/>
              <a:t>‘carte blanche’ for unlimited copying</a:t>
            </a:r>
          </a:p>
          <a:p>
            <a:pPr>
              <a:buClr>
                <a:srgbClr val="FFC000"/>
              </a:buClr>
              <a:buFont typeface="Wingdings" panose="05000000000000000000" pitchFamily="2" charset="2"/>
              <a:buChar char="§"/>
            </a:pPr>
            <a:r>
              <a:rPr lang="en-US" dirty="0" smtClean="0"/>
              <a:t>An enabler, not destroyer of creativity</a:t>
            </a:r>
          </a:p>
          <a:p>
            <a:pPr>
              <a:buClr>
                <a:srgbClr val="FFC000"/>
              </a:buClr>
              <a:buFont typeface="Wingdings" panose="05000000000000000000" pitchFamily="2" charset="2"/>
              <a:buChar char="§"/>
            </a:pPr>
            <a:r>
              <a:rPr lang="en-US" dirty="0" smtClean="0"/>
              <a:t>Best Practices = </a:t>
            </a:r>
            <a:r>
              <a:rPr lang="en-ZA" dirty="0"/>
              <a:t>Fair Use and Best Practice Guidelines </a:t>
            </a:r>
            <a:r>
              <a:rPr lang="en-ZA" u="sng" dirty="0">
                <a:solidFill>
                  <a:srgbClr val="FFFF00"/>
                </a:solidFill>
              </a:rPr>
              <a:t>http://libguides.wits.ac.za/Copyright_and_Related_Issues/fairuse_fairdealing</a:t>
            </a:r>
          </a:p>
          <a:p>
            <a:pPr>
              <a:buClr>
                <a:srgbClr val="FFC000"/>
              </a:buClr>
              <a:buFont typeface="Wingdings" panose="05000000000000000000" pitchFamily="2" charset="2"/>
              <a:buChar char="§"/>
            </a:pPr>
            <a:endParaRPr lang="en-ZA" dirty="0"/>
          </a:p>
        </p:txBody>
      </p:sp>
    </p:spTree>
    <p:extLst>
      <p:ext uri="{BB962C8B-B14F-4D97-AF65-F5344CB8AC3E}">
        <p14:creationId xmlns:p14="http://schemas.microsoft.com/office/powerpoint/2010/main" val="123517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FF00"/>
                </a:solidFill>
                <a:latin typeface="Bookman Old Style" panose="02050604050505020204" pitchFamily="18" charset="0"/>
              </a:rPr>
              <a:t>Capture of Copyright Works </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a:buClr>
                <a:srgbClr val="FFC000"/>
              </a:buClr>
              <a:buFont typeface="Wingdings" panose="05000000000000000000" pitchFamily="2" charset="2"/>
              <a:buChar char="§"/>
            </a:pPr>
            <a:r>
              <a:rPr lang="en-US" dirty="0" smtClean="0"/>
              <a:t>Access – an expensive commodity</a:t>
            </a:r>
          </a:p>
          <a:p>
            <a:pPr>
              <a:buClr>
                <a:srgbClr val="FFC000"/>
              </a:buClr>
              <a:buFont typeface="Wingdings" panose="05000000000000000000" pitchFamily="2" charset="2"/>
              <a:buChar char="§"/>
            </a:pPr>
            <a:r>
              <a:rPr lang="en-US" dirty="0" smtClean="0"/>
              <a:t>Control and resale </a:t>
            </a:r>
          </a:p>
          <a:p>
            <a:pPr>
              <a:buClr>
                <a:srgbClr val="FFC000"/>
              </a:buClr>
              <a:buFont typeface="Wingdings" panose="05000000000000000000" pitchFamily="2" charset="2"/>
              <a:buChar char="§"/>
            </a:pPr>
            <a:r>
              <a:rPr lang="en-US" dirty="0" smtClean="0"/>
              <a:t>SA tertiary sector pays R600 million per year for e-resources</a:t>
            </a:r>
          </a:p>
          <a:p>
            <a:pPr>
              <a:buClr>
                <a:srgbClr val="FFC000"/>
              </a:buClr>
              <a:buFont typeface="Wingdings" panose="05000000000000000000" pitchFamily="2" charset="2"/>
              <a:buChar char="§"/>
            </a:pPr>
            <a:r>
              <a:rPr lang="en-US" dirty="0" smtClean="0"/>
              <a:t>Institutions pay millions to for books and photocopies </a:t>
            </a:r>
          </a:p>
          <a:p>
            <a:pPr>
              <a:buClr>
                <a:srgbClr val="FFC000"/>
              </a:buClr>
              <a:buFont typeface="Wingdings" panose="05000000000000000000" pitchFamily="2" charset="2"/>
              <a:buChar char="§"/>
            </a:pPr>
            <a:r>
              <a:rPr lang="en-US" dirty="0" smtClean="0"/>
              <a:t>Scholarly authors now have to pay high article processing charges</a:t>
            </a:r>
          </a:p>
          <a:p>
            <a:pPr>
              <a:buClr>
                <a:srgbClr val="FFC000"/>
              </a:buClr>
              <a:buFont typeface="Wingdings" panose="05000000000000000000" pitchFamily="2" charset="2"/>
              <a:buChar char="§"/>
            </a:pPr>
            <a:r>
              <a:rPr lang="en-US" dirty="0" smtClean="0"/>
              <a:t>Elsevier – buying out OA platforms – boycotts, </a:t>
            </a:r>
            <a:r>
              <a:rPr lang="en-US" dirty="0" err="1" smtClean="0"/>
              <a:t>SciHub</a:t>
            </a:r>
            <a:endParaRPr lang="en-US" dirty="0" smtClean="0"/>
          </a:p>
          <a:p>
            <a:pPr>
              <a:buClr>
                <a:srgbClr val="FFC000"/>
              </a:buClr>
              <a:buFont typeface="Wingdings" panose="05000000000000000000" pitchFamily="2" charset="2"/>
              <a:buChar char="§"/>
            </a:pPr>
            <a:r>
              <a:rPr lang="en-US" dirty="0" smtClean="0"/>
              <a:t>Fair use provisions could address a lot of these issues</a:t>
            </a:r>
            <a:endParaRPr lang="en-ZA" dirty="0"/>
          </a:p>
        </p:txBody>
      </p:sp>
    </p:spTree>
    <p:extLst>
      <p:ext uri="{BB962C8B-B14F-4D97-AF65-F5344CB8AC3E}">
        <p14:creationId xmlns:p14="http://schemas.microsoft.com/office/powerpoint/2010/main" val="3414439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FF00"/>
                </a:solidFill>
                <a:latin typeface="Bookman Old Style" panose="02050604050505020204" pitchFamily="18" charset="0"/>
              </a:rPr>
              <a:t>Parallel Importation </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p:txBody>
          <a:bodyPr>
            <a:normAutofit lnSpcReduction="10000"/>
          </a:bodyPr>
          <a:lstStyle/>
          <a:p>
            <a:pPr>
              <a:lnSpc>
                <a:spcPct val="150000"/>
              </a:lnSpc>
              <a:buClr>
                <a:srgbClr val="FFC000"/>
              </a:buClr>
              <a:buFont typeface="Wingdings" panose="05000000000000000000" pitchFamily="2" charset="2"/>
              <a:buChar char="§"/>
            </a:pPr>
            <a:r>
              <a:rPr lang="en-US" dirty="0" smtClean="0"/>
              <a:t>Neo-colonial relic allowing foreign publishers to dominate SA markets</a:t>
            </a:r>
          </a:p>
          <a:p>
            <a:pPr>
              <a:lnSpc>
                <a:spcPct val="150000"/>
              </a:lnSpc>
              <a:buClr>
                <a:srgbClr val="FFC000"/>
              </a:buClr>
              <a:buFont typeface="Wingdings" panose="05000000000000000000" pitchFamily="2" charset="2"/>
              <a:buChar char="§"/>
            </a:pPr>
            <a:r>
              <a:rPr lang="en-US" dirty="0" smtClean="0"/>
              <a:t>Prices way above even developed countries’ prices </a:t>
            </a:r>
          </a:p>
          <a:p>
            <a:pPr>
              <a:lnSpc>
                <a:spcPct val="150000"/>
              </a:lnSpc>
              <a:buClr>
                <a:srgbClr val="FFC000"/>
              </a:buClr>
              <a:buFont typeface="Wingdings" panose="05000000000000000000" pitchFamily="2" charset="2"/>
              <a:buChar char="§"/>
            </a:pPr>
            <a:r>
              <a:rPr lang="en-US" dirty="0" smtClean="0"/>
              <a:t>Territorial sectioning of the market is crippling cross-African publishing</a:t>
            </a:r>
          </a:p>
          <a:p>
            <a:pPr>
              <a:lnSpc>
                <a:spcPct val="150000"/>
              </a:lnSpc>
              <a:buClr>
                <a:srgbClr val="FFC000"/>
              </a:buClr>
              <a:buFont typeface="Wingdings" panose="05000000000000000000" pitchFamily="2" charset="2"/>
              <a:buChar char="§"/>
            </a:pPr>
            <a:r>
              <a:rPr lang="en-US" dirty="0" smtClean="0"/>
              <a:t>Bill will open up fair markets at cheaper rates, with fair competition</a:t>
            </a:r>
          </a:p>
          <a:p>
            <a:pPr>
              <a:lnSpc>
                <a:spcPct val="150000"/>
              </a:lnSpc>
              <a:buClr>
                <a:srgbClr val="FFC000"/>
              </a:buClr>
              <a:buFont typeface="Wingdings" panose="05000000000000000000" pitchFamily="2" charset="2"/>
              <a:buChar char="§"/>
            </a:pPr>
            <a:r>
              <a:rPr lang="en-US" dirty="0" smtClean="0"/>
              <a:t>Access to information will increase, at a lower cost.</a:t>
            </a:r>
            <a:endParaRPr lang="en-ZA" dirty="0"/>
          </a:p>
        </p:txBody>
      </p:sp>
    </p:spTree>
    <p:extLst>
      <p:ext uri="{BB962C8B-B14F-4D97-AF65-F5344CB8AC3E}">
        <p14:creationId xmlns:p14="http://schemas.microsoft.com/office/powerpoint/2010/main" val="1081422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Conclusion </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838200" y="1825624"/>
            <a:ext cx="11129010" cy="4895215"/>
          </a:xfrm>
        </p:spPr>
        <p:txBody>
          <a:bodyPr>
            <a:normAutofit/>
          </a:bodyPr>
          <a:lstStyle/>
          <a:p>
            <a:pPr>
              <a:buClr>
                <a:srgbClr val="FFC000"/>
              </a:buClr>
              <a:buFont typeface="Wingdings" panose="05000000000000000000" pitchFamily="2" charset="2"/>
              <a:buChar char="§"/>
            </a:pPr>
            <a:r>
              <a:rPr lang="en-ZA" dirty="0" smtClean="0"/>
              <a:t>National imperative to build an informed nation</a:t>
            </a:r>
          </a:p>
          <a:p>
            <a:pPr>
              <a:buClr>
                <a:srgbClr val="FFC000"/>
              </a:buClr>
              <a:buFont typeface="Wingdings" panose="05000000000000000000" pitchFamily="2" charset="2"/>
              <a:buChar char="§"/>
            </a:pPr>
            <a:r>
              <a:rPr lang="en-ZA" dirty="0" smtClean="0"/>
              <a:t>Redress and/or remove inequalities</a:t>
            </a:r>
          </a:p>
          <a:p>
            <a:pPr>
              <a:buClr>
                <a:srgbClr val="FFC000"/>
              </a:buClr>
              <a:buFont typeface="Wingdings" panose="05000000000000000000" pitchFamily="2" charset="2"/>
              <a:buChar char="§"/>
            </a:pPr>
            <a:r>
              <a:rPr lang="en-ZA" dirty="0" smtClean="0"/>
              <a:t>Build </a:t>
            </a:r>
            <a:r>
              <a:rPr lang="en-ZA" dirty="0"/>
              <a:t>and sustain vibrant </a:t>
            </a:r>
            <a:r>
              <a:rPr lang="en-ZA" dirty="0" smtClean="0"/>
              <a:t>communities</a:t>
            </a:r>
          </a:p>
          <a:p>
            <a:pPr>
              <a:buClr>
                <a:srgbClr val="FFC000"/>
              </a:buClr>
              <a:buFont typeface="Wingdings" panose="05000000000000000000" pitchFamily="2" charset="2"/>
              <a:buChar char="§"/>
            </a:pPr>
            <a:r>
              <a:rPr lang="en-ZA" dirty="0" smtClean="0"/>
              <a:t>Libraries and related sectors provide lifelong </a:t>
            </a:r>
            <a:r>
              <a:rPr lang="en-ZA" dirty="0"/>
              <a:t>learning </a:t>
            </a:r>
            <a:r>
              <a:rPr lang="en-ZA" dirty="0" smtClean="0"/>
              <a:t>support</a:t>
            </a:r>
          </a:p>
          <a:p>
            <a:pPr>
              <a:buClr>
                <a:srgbClr val="FFC000"/>
              </a:buClr>
              <a:buFont typeface="Wingdings" panose="05000000000000000000" pitchFamily="2" charset="2"/>
              <a:buChar char="§"/>
            </a:pPr>
            <a:r>
              <a:rPr lang="en-ZA" dirty="0" smtClean="0"/>
              <a:t>Crucial community </a:t>
            </a:r>
            <a:r>
              <a:rPr lang="en-ZA" dirty="0"/>
              <a:t>development </a:t>
            </a:r>
            <a:r>
              <a:rPr lang="en-ZA" dirty="0" smtClean="0"/>
              <a:t>partners</a:t>
            </a:r>
            <a:endParaRPr lang="en-ZA" dirty="0"/>
          </a:p>
          <a:p>
            <a:pPr>
              <a:buClr>
                <a:srgbClr val="FFC000"/>
              </a:buClr>
              <a:buFont typeface="Wingdings" panose="05000000000000000000" pitchFamily="2" charset="2"/>
              <a:buChar char="§"/>
            </a:pPr>
            <a:r>
              <a:rPr lang="en-ZA" dirty="0" smtClean="0"/>
              <a:t>Balanced copyright laws will allow equitable access to knowledge for persons with disabilities</a:t>
            </a:r>
          </a:p>
          <a:p>
            <a:pPr>
              <a:buClr>
                <a:srgbClr val="FFC000"/>
              </a:buClr>
              <a:buFont typeface="Wingdings" panose="05000000000000000000" pitchFamily="2" charset="2"/>
              <a:buChar char="§"/>
            </a:pPr>
            <a:r>
              <a:rPr lang="en-ZA" dirty="0" smtClean="0"/>
              <a:t>Libraries and related sectors, education and research and our cultural industries will all be positively transformed. </a:t>
            </a:r>
            <a:endParaRPr lang="en-ZA" dirty="0"/>
          </a:p>
        </p:txBody>
      </p:sp>
    </p:spTree>
    <p:extLst>
      <p:ext uri="{BB962C8B-B14F-4D97-AF65-F5344CB8AC3E}">
        <p14:creationId xmlns:p14="http://schemas.microsoft.com/office/powerpoint/2010/main" val="256565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2105" y="1703774"/>
            <a:ext cx="3998752" cy="4746683"/>
          </a:xfrm>
          <a:prstGeom prst="rect">
            <a:avLst/>
          </a:prstGeom>
        </p:spPr>
      </p:pic>
      <p:sp>
        <p:nvSpPr>
          <p:cNvPr id="3" name="Title 2"/>
          <p:cNvSpPr>
            <a:spLocks noGrp="1"/>
          </p:cNvSpPr>
          <p:nvPr>
            <p:ph type="title"/>
          </p:nvPr>
        </p:nvSpPr>
        <p:spPr/>
        <p:txBody>
          <a:bodyPr>
            <a:scene3d>
              <a:camera prst="orthographicFront"/>
              <a:lightRig rig="threePt" dir="t"/>
            </a:scene3d>
            <a:sp3d extrusionH="57150">
              <a:bevelT w="38100" h="38100"/>
            </a:sp3d>
          </a:bodyPr>
          <a:lstStyle/>
          <a:p>
            <a:pPr algn="ctr"/>
            <a:r>
              <a:rPr lang="en-ZA" sz="4800" b="1" dirty="0" smtClean="0">
                <a:solidFill>
                  <a:srgbClr val="FFFF00"/>
                </a:solidFill>
                <a:effectLst>
                  <a:outerShdw blurRad="38100" dist="38100" dir="2700000" algn="tl">
                    <a:srgbClr val="000000">
                      <a:alpha val="43137"/>
                    </a:srgbClr>
                  </a:outerShdw>
                </a:effectLst>
                <a:latin typeface="Bookman Old Style" panose="02050604050505020204" pitchFamily="18" charset="0"/>
              </a:rPr>
              <a:t>Knowledge Hierarchy</a:t>
            </a:r>
            <a:endParaRPr lang="en-ZA" sz="4800" b="1" i="1"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Bookman Old Style" panose="02050604050505020204" pitchFamily="18" charset="0"/>
            </a:endParaRPr>
          </a:p>
        </p:txBody>
      </p:sp>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838200" y="1725804"/>
            <a:ext cx="6049888" cy="4832356"/>
          </a:xfrm>
          <a:prstGeom prst="rect">
            <a:avLst/>
          </a:prstGeom>
        </p:spPr>
      </p:pic>
      <p:sp>
        <p:nvSpPr>
          <p:cNvPr id="7" name="TextBox 6"/>
          <p:cNvSpPr txBox="1"/>
          <p:nvPr/>
        </p:nvSpPr>
        <p:spPr>
          <a:xfrm>
            <a:off x="2063552" y="6335041"/>
            <a:ext cx="4248472" cy="230832"/>
          </a:xfrm>
          <a:prstGeom prst="rect">
            <a:avLst/>
          </a:prstGeom>
          <a:solidFill>
            <a:schemeClr val="tx1"/>
          </a:solidFill>
        </p:spPr>
        <p:txBody>
          <a:bodyPr wrap="square" rtlCol="0">
            <a:spAutoFit/>
          </a:bodyPr>
          <a:lstStyle/>
          <a:p>
            <a:pPr lvl="2" indent="-914400"/>
            <a:r>
              <a:rPr lang="en-ZA" sz="900" dirty="0">
                <a:hlinkClick r:id="rId5"/>
              </a:rPr>
              <a:t>http://www.intelligensys.co.uk/info/about.htm</a:t>
            </a:r>
            <a:endParaRPr lang="en-ZA" sz="900" dirty="0"/>
          </a:p>
        </p:txBody>
      </p:sp>
      <p:sp>
        <p:nvSpPr>
          <p:cNvPr id="8" name="TextBox 7"/>
          <p:cNvSpPr txBox="1"/>
          <p:nvPr/>
        </p:nvSpPr>
        <p:spPr>
          <a:xfrm>
            <a:off x="7176120" y="6450458"/>
            <a:ext cx="3491880" cy="646331"/>
          </a:xfrm>
          <a:prstGeom prst="rect">
            <a:avLst/>
          </a:prstGeom>
          <a:noFill/>
        </p:spPr>
        <p:txBody>
          <a:bodyPr wrap="square" rtlCol="0">
            <a:spAutoFit/>
          </a:bodyPr>
          <a:lstStyle/>
          <a:p>
            <a:r>
              <a:rPr lang="en-ZA" sz="900" dirty="0"/>
              <a:t>Copyright © 2004, Richard Ling -   Creative Commons Licence – </a:t>
            </a:r>
          </a:p>
          <a:p>
            <a:r>
              <a:rPr lang="en-ZA" sz="900" u="sng" dirty="0"/>
              <a:t>http://commons.wikimedia.org/wiki/File:Blue_Linckia_Starfish.JPG </a:t>
            </a:r>
          </a:p>
          <a:p>
            <a:endParaRPr lang="en-ZA" sz="900" dirty="0"/>
          </a:p>
          <a:p>
            <a:endParaRPr lang="en-ZA" sz="900" dirty="0"/>
          </a:p>
        </p:txBody>
      </p:sp>
    </p:spTree>
    <p:extLst>
      <p:ext uri="{BB962C8B-B14F-4D97-AF65-F5344CB8AC3E}">
        <p14:creationId xmlns:p14="http://schemas.microsoft.com/office/powerpoint/2010/main" val="3865827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latin typeface="Bookman Old Style" panose="02050604050505020204" pitchFamily="18" charset="0"/>
              </a:rPr>
              <a:t>Useful Resources</a:t>
            </a:r>
            <a:endParaRPr lang="en-ZA"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545910" y="1843314"/>
            <a:ext cx="11464120" cy="4747986"/>
          </a:xfrm>
        </p:spPr>
        <p:txBody>
          <a:bodyPr>
            <a:noAutofit/>
          </a:bodyPr>
          <a:lstStyle/>
          <a:p>
            <a:pPr>
              <a:lnSpc>
                <a:spcPct val="100000"/>
              </a:lnSpc>
              <a:buClr>
                <a:srgbClr val="FFC000"/>
              </a:buClr>
              <a:buFont typeface="Wingdings" panose="05000000000000000000" pitchFamily="2" charset="2"/>
              <a:buChar char="§"/>
            </a:pPr>
            <a:r>
              <a:rPr lang="en-ZA" dirty="0"/>
              <a:t>Copyright &amp; Related Resources </a:t>
            </a:r>
            <a:r>
              <a:rPr lang="en-ZA" dirty="0" err="1"/>
              <a:t>LibGuide</a:t>
            </a:r>
            <a:r>
              <a:rPr lang="en-ZA" dirty="0"/>
              <a:t> </a:t>
            </a:r>
            <a:r>
              <a:rPr lang="en-ZA" dirty="0" smtClean="0"/>
              <a:t> </a:t>
            </a:r>
            <a:r>
              <a:rPr lang="en-ZA" u="sng" dirty="0">
                <a:solidFill>
                  <a:srgbClr val="FFFF00"/>
                </a:solidFill>
              </a:rPr>
              <a:t>http://libguides.wits.ac.za/Copyright_and_Related_Issues</a:t>
            </a:r>
          </a:p>
          <a:p>
            <a:pPr>
              <a:lnSpc>
                <a:spcPct val="100000"/>
              </a:lnSpc>
              <a:buClr>
                <a:srgbClr val="FFC000"/>
              </a:buClr>
              <a:buFont typeface="Wingdings" panose="05000000000000000000" pitchFamily="2" charset="2"/>
              <a:buChar char="§"/>
            </a:pPr>
            <a:r>
              <a:rPr lang="en-ZA" dirty="0" smtClean="0"/>
              <a:t>Fair Use in the U.S. Economy (</a:t>
            </a:r>
            <a:r>
              <a:rPr lang="en-ZA" dirty="0"/>
              <a:t>2017)- </a:t>
            </a:r>
            <a:r>
              <a:rPr lang="en-ZA" u="sng" dirty="0">
                <a:solidFill>
                  <a:srgbClr val="FFFF00"/>
                </a:solidFill>
              </a:rPr>
              <a:t>http://www.ccianet.org/wp-content/uploads/2017/06/Fair-Use-in-the-U.S.-Economy-2017.pdf</a:t>
            </a:r>
          </a:p>
          <a:p>
            <a:pPr>
              <a:lnSpc>
                <a:spcPct val="100000"/>
              </a:lnSpc>
              <a:buClr>
                <a:srgbClr val="FFC000"/>
              </a:buClr>
              <a:buFont typeface="Wingdings" panose="05000000000000000000" pitchFamily="2" charset="2"/>
              <a:buChar char="§"/>
            </a:pPr>
            <a:r>
              <a:rPr lang="en-ZA" dirty="0" smtClean="0"/>
              <a:t>Copyright </a:t>
            </a:r>
            <a:r>
              <a:rPr lang="en-ZA" dirty="0"/>
              <a:t>&amp; A2K Issues newsletter  </a:t>
            </a:r>
            <a:r>
              <a:rPr lang="en-ZA" u="sng" dirty="0">
                <a:solidFill>
                  <a:srgbClr val="FFFF00"/>
                </a:solidFill>
              </a:rPr>
              <a:t>https://</a:t>
            </a:r>
            <a:r>
              <a:rPr lang="en-ZA" u="sng" dirty="0" smtClean="0">
                <a:solidFill>
                  <a:srgbClr val="FFFF00"/>
                </a:solidFill>
              </a:rPr>
              <a:t>africanlii.org/newsletter/copyright-a2k-issues</a:t>
            </a:r>
            <a:endParaRPr lang="en-ZA" dirty="0" smtClean="0"/>
          </a:p>
          <a:p>
            <a:pPr>
              <a:lnSpc>
                <a:spcPct val="100000"/>
              </a:lnSpc>
              <a:buClr>
                <a:srgbClr val="FFC000"/>
              </a:buClr>
              <a:buFont typeface="Wingdings" panose="05000000000000000000" pitchFamily="2" charset="2"/>
              <a:buChar char="§"/>
            </a:pPr>
            <a:r>
              <a:rPr lang="en-ZA" dirty="0" smtClean="0"/>
              <a:t>Why </a:t>
            </a:r>
            <a:r>
              <a:rPr lang="en-ZA" dirty="0"/>
              <a:t>Fair Dealing Is Not Destroying Canada </a:t>
            </a:r>
            <a:r>
              <a:rPr lang="en-ZA" dirty="0" smtClean="0"/>
              <a:t>Publishing - </a:t>
            </a:r>
            <a:r>
              <a:rPr lang="en-US" u="sng" dirty="0" smtClean="0">
                <a:solidFill>
                  <a:srgbClr val="FFFF00"/>
                </a:solidFill>
              </a:rPr>
              <a:t>https</a:t>
            </a:r>
            <a:r>
              <a:rPr lang="en-US" u="sng" dirty="0">
                <a:solidFill>
                  <a:srgbClr val="FFFF00"/>
                </a:solidFill>
              </a:rPr>
              <a:t>://www.ip-watch.org/2017/07/25/fair-dealing-not-destroying-canada-publishing</a:t>
            </a:r>
            <a:endParaRPr lang="en-ZA" u="sng" dirty="0">
              <a:solidFill>
                <a:srgbClr val="FFFF00"/>
              </a:solidFill>
            </a:endParaRPr>
          </a:p>
          <a:p>
            <a:pPr>
              <a:lnSpc>
                <a:spcPct val="100000"/>
              </a:lnSpc>
            </a:pPr>
            <a:endParaRPr lang="en-ZA" dirty="0"/>
          </a:p>
        </p:txBody>
      </p:sp>
    </p:spTree>
    <p:extLst>
      <p:ext uri="{BB962C8B-B14F-4D97-AF65-F5344CB8AC3E}">
        <p14:creationId xmlns:p14="http://schemas.microsoft.com/office/powerpoint/2010/main" val="3494056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776" y="0"/>
            <a:ext cx="9989024" cy="1269242"/>
          </a:xfrm>
        </p:spPr>
        <p:txBody>
          <a:bodyPr>
            <a:normAutofit fontScale="90000"/>
            <a:scene3d>
              <a:camera prst="orthographicFront"/>
              <a:lightRig rig="threePt" dir="t"/>
            </a:scene3d>
            <a:sp3d extrusionH="57150">
              <a:bevelT w="38100" h="38100"/>
            </a:sp3d>
          </a:bodyPr>
          <a:lstStyle/>
          <a:p>
            <a:pPr algn="ctr"/>
            <a:r>
              <a:rPr lang="en-ZA" sz="5400" b="1" dirty="0" smtClean="0">
                <a:solidFill>
                  <a:srgbClr val="FFC000"/>
                </a:solidFill>
                <a:effectLst>
                  <a:outerShdw blurRad="38100" dist="38100" dir="2700000" algn="tl">
                    <a:srgbClr val="000000">
                      <a:alpha val="43137"/>
                    </a:srgbClr>
                  </a:outerShdw>
                </a:effectLst>
              </a:rPr>
              <a:t> 										 </a:t>
            </a:r>
            <a:r>
              <a:rPr lang="en-ZA" sz="6000" b="1" dirty="0" smtClean="0">
                <a:solidFill>
                  <a:srgbClr val="FFFF00"/>
                </a:solidFill>
                <a:latin typeface="Bookman Old Style" panose="02050604050505020204" pitchFamily="18" charset="0"/>
              </a:rPr>
              <a:t> THANK  YOU  </a:t>
            </a:r>
            <a:endParaRPr lang="en-ZA" sz="60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838200" y="1825624"/>
            <a:ext cx="11014710" cy="4846323"/>
          </a:xfrm>
        </p:spPr>
        <p:txBody>
          <a:bodyPr>
            <a:normAutofit lnSpcReduction="10000"/>
          </a:bodyPr>
          <a:lstStyle/>
          <a:p>
            <a:pPr algn="ctr">
              <a:lnSpc>
                <a:spcPct val="80000"/>
              </a:lnSpc>
              <a:buClr>
                <a:schemeClr val="accent3"/>
              </a:buClr>
              <a:buNone/>
              <a:defRPr/>
            </a:pPr>
            <a:endParaRPr lang="en-US" b="1" dirty="0" smtClean="0">
              <a:latin typeface="Calibri" panose="020F0502020204030204" pitchFamily="34" charset="0"/>
            </a:endParaRPr>
          </a:p>
          <a:p>
            <a:pPr algn="ctr">
              <a:lnSpc>
                <a:spcPct val="80000"/>
              </a:lnSpc>
              <a:buClr>
                <a:schemeClr val="accent3"/>
              </a:buClr>
              <a:buNone/>
              <a:defRPr/>
            </a:pPr>
            <a:r>
              <a:rPr lang="en-US" sz="2400" dirty="0" smtClean="0">
                <a:latin typeface="Calibri" panose="020F0502020204030204" pitchFamily="34" charset="0"/>
              </a:rPr>
              <a:t>Denise </a:t>
            </a:r>
            <a:r>
              <a:rPr lang="en-US" sz="2400" dirty="0">
                <a:latin typeface="Calibri" panose="020F0502020204030204" pitchFamily="34" charset="0"/>
              </a:rPr>
              <a:t>Rosemary Nicholson </a:t>
            </a:r>
            <a:endParaRPr lang="en-US" sz="2400" dirty="0" smtClean="0">
              <a:latin typeface="Calibri" panose="020F0502020204030204" pitchFamily="34" charset="0"/>
            </a:endParaRPr>
          </a:p>
          <a:p>
            <a:pPr algn="ctr">
              <a:lnSpc>
                <a:spcPct val="80000"/>
              </a:lnSpc>
              <a:buClr>
                <a:schemeClr val="accent3"/>
              </a:buClr>
              <a:buNone/>
              <a:defRPr/>
            </a:pPr>
            <a:r>
              <a:rPr lang="en-US" sz="2400" u="sng" dirty="0" smtClean="0">
                <a:solidFill>
                  <a:srgbClr val="FFFF00"/>
                </a:solidFill>
                <a:latin typeface="Calibri" panose="020F0502020204030204" pitchFamily="34" charset="0"/>
              </a:rPr>
              <a:t>Denise.Nicholson@wits.ac.za</a:t>
            </a:r>
          </a:p>
          <a:p>
            <a:pPr algn="ctr">
              <a:lnSpc>
                <a:spcPct val="80000"/>
              </a:lnSpc>
              <a:buClr>
                <a:schemeClr val="accent3"/>
              </a:buClr>
              <a:buNone/>
              <a:defRPr/>
            </a:pPr>
            <a:r>
              <a:rPr lang="en-US" sz="2400" dirty="0" smtClean="0">
                <a:solidFill>
                  <a:srgbClr val="FFFF00"/>
                </a:solidFill>
                <a:latin typeface="Calibri" panose="020F0502020204030204" pitchFamily="34" charset="0"/>
              </a:rPr>
              <a:t>Tel. 011-717-1929</a:t>
            </a:r>
            <a:endParaRPr lang="en-US" sz="2400" dirty="0">
              <a:solidFill>
                <a:srgbClr val="FFFF00"/>
              </a:solidFill>
              <a:latin typeface="Calibri" panose="020F0502020204030204" pitchFamily="34" charset="0"/>
            </a:endParaRPr>
          </a:p>
          <a:p>
            <a:pPr algn="ctr">
              <a:lnSpc>
                <a:spcPct val="80000"/>
              </a:lnSpc>
              <a:buClr>
                <a:schemeClr val="accent3"/>
              </a:buClr>
              <a:buNone/>
              <a:defRPr/>
            </a:pPr>
            <a:endParaRPr lang="en-US" sz="2400" u="sng" dirty="0">
              <a:solidFill>
                <a:srgbClr val="00B0F0"/>
              </a:solidFill>
              <a:latin typeface="Calibri" panose="020F0502020204030204" pitchFamily="34" charset="0"/>
            </a:endParaRPr>
          </a:p>
          <a:p>
            <a:pPr algn="ctr">
              <a:lnSpc>
                <a:spcPct val="80000"/>
              </a:lnSpc>
              <a:buClr>
                <a:schemeClr val="accent3"/>
              </a:buClr>
              <a:buNone/>
              <a:defRPr/>
            </a:pPr>
            <a:r>
              <a:rPr lang="en-US" sz="2400" dirty="0" smtClean="0">
                <a:latin typeface="Calibri" panose="020F0502020204030204" pitchFamily="34" charset="0"/>
              </a:rPr>
              <a:t>Copyright &amp; Related Resources </a:t>
            </a:r>
          </a:p>
          <a:p>
            <a:pPr algn="ctr">
              <a:lnSpc>
                <a:spcPct val="80000"/>
              </a:lnSpc>
              <a:buClr>
                <a:schemeClr val="accent3"/>
              </a:buClr>
              <a:buNone/>
              <a:defRPr/>
            </a:pPr>
            <a:r>
              <a:rPr lang="en-US" sz="2400" u="sng" dirty="0" smtClean="0">
                <a:solidFill>
                  <a:srgbClr val="FFFF00"/>
                </a:solidFill>
                <a:latin typeface="Calibri" panose="020F0502020204030204" pitchFamily="34" charset="0"/>
              </a:rPr>
              <a:t>http://libguides.wits.ac.za/Copyright_and_Related_Issues            </a:t>
            </a:r>
            <a:endParaRPr lang="en-US" sz="2400" u="sng" dirty="0">
              <a:solidFill>
                <a:srgbClr val="FFFF00"/>
              </a:solidFill>
              <a:latin typeface="Calibri" panose="020F0502020204030204" pitchFamily="34" charset="0"/>
            </a:endParaRPr>
          </a:p>
          <a:p>
            <a:pPr algn="ctr">
              <a:lnSpc>
                <a:spcPct val="80000"/>
              </a:lnSpc>
              <a:buClr>
                <a:schemeClr val="accent3"/>
              </a:buClr>
              <a:buNone/>
              <a:defRPr/>
            </a:pPr>
            <a:endParaRPr lang="en-US" sz="2400" dirty="0" smtClean="0">
              <a:latin typeface="Calibri" panose="020F0502020204030204" pitchFamily="34" charset="0"/>
            </a:endParaRPr>
          </a:p>
          <a:p>
            <a:pPr algn="ctr">
              <a:lnSpc>
                <a:spcPct val="80000"/>
              </a:lnSpc>
              <a:buClr>
                <a:schemeClr val="accent3"/>
              </a:buClr>
              <a:buNone/>
              <a:defRPr/>
            </a:pPr>
            <a:r>
              <a:rPr lang="en-US" sz="2400" dirty="0" smtClean="0">
                <a:latin typeface="Calibri" panose="020F0502020204030204" pitchFamily="34" charset="0"/>
              </a:rPr>
              <a:t>Copyright &amp; A2K Issues </a:t>
            </a:r>
            <a:r>
              <a:rPr lang="en-US" sz="2400" dirty="0">
                <a:latin typeface="Calibri" panose="020F0502020204030204" pitchFamily="34" charset="0"/>
              </a:rPr>
              <a:t>Online </a:t>
            </a:r>
            <a:r>
              <a:rPr lang="en-US" sz="2400" dirty="0" smtClean="0">
                <a:latin typeface="Calibri" panose="020F0502020204030204" pitchFamily="34" charset="0"/>
              </a:rPr>
              <a:t>Newsletter</a:t>
            </a:r>
          </a:p>
          <a:p>
            <a:pPr algn="ctr">
              <a:lnSpc>
                <a:spcPct val="80000"/>
              </a:lnSpc>
              <a:buClr>
                <a:schemeClr val="accent3"/>
              </a:buClr>
              <a:buNone/>
              <a:defRPr/>
            </a:pPr>
            <a:r>
              <a:rPr lang="en-US" sz="2400" u="sng" dirty="0" smtClean="0">
                <a:solidFill>
                  <a:srgbClr val="FFFF00"/>
                </a:solidFill>
                <a:latin typeface="Calibri" panose="020F0502020204030204" pitchFamily="34" charset="0"/>
              </a:rPr>
              <a:t>https://africanlii.org/newsletter/copyright-a2k-issues</a:t>
            </a:r>
          </a:p>
          <a:p>
            <a:pPr algn="ctr">
              <a:lnSpc>
                <a:spcPct val="80000"/>
              </a:lnSpc>
              <a:buClr>
                <a:schemeClr val="accent3"/>
              </a:buClr>
              <a:buNone/>
              <a:defRPr/>
            </a:pPr>
            <a:r>
              <a:rPr lang="en-US" sz="2400" dirty="0" smtClean="0">
                <a:latin typeface="Calibri" panose="020F0502020204030204" pitchFamily="34" charset="0"/>
              </a:rPr>
              <a:t>Other useful </a:t>
            </a:r>
            <a:r>
              <a:rPr lang="en-US" sz="2400" dirty="0" err="1" smtClean="0">
                <a:latin typeface="Calibri" panose="020F0502020204030204" pitchFamily="34" charset="0"/>
              </a:rPr>
              <a:t>Libguides</a:t>
            </a:r>
            <a:endParaRPr lang="en-US" sz="2400" dirty="0" smtClean="0">
              <a:latin typeface="Calibri" panose="020F0502020204030204" pitchFamily="34" charset="0"/>
            </a:endParaRPr>
          </a:p>
          <a:p>
            <a:pPr algn="ctr">
              <a:lnSpc>
                <a:spcPct val="80000"/>
              </a:lnSpc>
              <a:buClr>
                <a:schemeClr val="accent3"/>
              </a:buClr>
              <a:buNone/>
              <a:defRPr/>
            </a:pPr>
            <a:r>
              <a:rPr lang="en-US" sz="2400" u="sng" dirty="0">
                <a:solidFill>
                  <a:srgbClr val="FFFF00"/>
                </a:solidFill>
                <a:latin typeface="Calibri" panose="020F0502020204030204" pitchFamily="34" charset="0"/>
              </a:rPr>
              <a:t>http://libguides.wits.ac.za/prf.php?account_id=25548</a:t>
            </a:r>
          </a:p>
          <a:p>
            <a:pPr algn="ctr">
              <a:lnSpc>
                <a:spcPct val="80000"/>
              </a:lnSpc>
              <a:buClr>
                <a:schemeClr val="accent3"/>
              </a:buClr>
              <a:buNone/>
              <a:defRPr/>
            </a:pPr>
            <a:endParaRPr lang="en-US" sz="2400" b="1" dirty="0" smtClean="0">
              <a:solidFill>
                <a:srgbClr val="00B0F0"/>
              </a:solidFill>
              <a:latin typeface="Calibri" panose="020F0502020204030204" pitchFamily="34" charset="0"/>
            </a:endParaRPr>
          </a:p>
          <a:p>
            <a:pPr algn="ctr">
              <a:lnSpc>
                <a:spcPct val="80000"/>
              </a:lnSpc>
              <a:buClr>
                <a:schemeClr val="accent3"/>
              </a:buClr>
              <a:buNone/>
              <a:defRPr/>
            </a:pPr>
            <a:endParaRPr lang="en-US" sz="2400" b="1" dirty="0" smtClean="0">
              <a:solidFill>
                <a:srgbClr val="00B0F0"/>
              </a:solidFill>
              <a:latin typeface="Calibri" panose="020F0502020204030204" pitchFamily="34" charset="0"/>
            </a:endParaRPr>
          </a:p>
          <a:p>
            <a:pPr algn="ctr">
              <a:lnSpc>
                <a:spcPct val="80000"/>
              </a:lnSpc>
              <a:buClr>
                <a:schemeClr val="accent3"/>
              </a:buClr>
              <a:buNone/>
              <a:defRPr/>
            </a:pPr>
            <a:endParaRPr lang="en-US" sz="2400" b="1" dirty="0" smtClean="0">
              <a:solidFill>
                <a:srgbClr val="00B0F0"/>
              </a:solidFill>
              <a:latin typeface="Calibri" panose="020F0502020204030204" pitchFamily="34" charset="0"/>
            </a:endParaRPr>
          </a:p>
          <a:p>
            <a:pPr algn="ctr">
              <a:lnSpc>
                <a:spcPct val="80000"/>
              </a:lnSpc>
              <a:buClr>
                <a:schemeClr val="accent3"/>
              </a:buClr>
              <a:buNone/>
              <a:defRPr/>
            </a:pPr>
            <a:endParaRPr lang="en-US" b="1" dirty="0">
              <a:solidFill>
                <a:srgbClr val="FF0000"/>
              </a:solidFill>
              <a:latin typeface="Calibri" panose="020F0502020204030204" pitchFamily="34" charset="0"/>
            </a:endParaRPr>
          </a:p>
          <a:p>
            <a:pPr algn="ctr">
              <a:lnSpc>
                <a:spcPct val="80000"/>
              </a:lnSpc>
              <a:buClr>
                <a:schemeClr val="accent3"/>
              </a:buClr>
              <a:buNone/>
              <a:defRPr/>
            </a:pPr>
            <a:endParaRPr lang="en-US" b="1" dirty="0">
              <a:solidFill>
                <a:schemeClr val="tx1">
                  <a:lumMod val="95000"/>
                </a:schemeClr>
              </a:solidFill>
              <a:latin typeface="Calibri" panose="020F0502020204030204" pitchFamily="34" charset="0"/>
            </a:endParaRPr>
          </a:p>
          <a:p>
            <a:endParaRPr lang="en-ZA" dirty="0"/>
          </a:p>
        </p:txBody>
      </p:sp>
      <p:pic>
        <p:nvPicPr>
          <p:cNvPr id="5" name="Picture 4"/>
          <p:cNvPicPr>
            <a:picLocks noChangeAspect="1"/>
          </p:cNvPicPr>
          <p:nvPr/>
        </p:nvPicPr>
        <p:blipFill>
          <a:blip r:embed="rId3" cstate="print"/>
          <a:stretch>
            <a:fillRect/>
          </a:stretch>
        </p:blipFill>
        <p:spPr>
          <a:xfrm>
            <a:off x="256235" y="5275843"/>
            <a:ext cx="2072820" cy="1396105"/>
          </a:xfrm>
          <a:prstGeom prst="rect">
            <a:avLst/>
          </a:prstGeom>
        </p:spPr>
      </p:pic>
    </p:spTree>
    <p:extLst>
      <p:ext uri="{BB962C8B-B14F-4D97-AF65-F5344CB8AC3E}">
        <p14:creationId xmlns:p14="http://schemas.microsoft.com/office/powerpoint/2010/main" val="2898947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1"/>
            <a:ext cx="10501194" cy="996286"/>
          </a:xfrm>
        </p:spPr>
        <p:txBody>
          <a:bodyPr>
            <a:normAutofit/>
            <a:scene3d>
              <a:camera prst="orthographicFront"/>
              <a:lightRig rig="threePt" dir="t"/>
            </a:scene3d>
            <a:sp3d extrusionH="57150">
              <a:bevelT w="38100" h="38100"/>
            </a:sp3d>
          </a:bodyPr>
          <a:lstStyle/>
          <a:p>
            <a:pPr algn="ctr"/>
            <a:r>
              <a:rPr lang="en-ZA" b="1" dirty="0" smtClean="0">
                <a:solidFill>
                  <a:srgbClr val="FFFF00"/>
                </a:solidFill>
                <a:latin typeface="Bookman Old Style" panose="02050604050505020204" pitchFamily="18" charset="0"/>
              </a:rPr>
              <a:t>Brief Bio</a:t>
            </a:r>
            <a:endParaRPr lang="en-ZA"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352846" y="1228299"/>
            <a:ext cx="11435508" cy="5506937"/>
          </a:xfrm>
        </p:spPr>
        <p:txBody>
          <a:bodyPr>
            <a:noAutofit/>
          </a:bodyPr>
          <a:lstStyle/>
          <a:p>
            <a:pPr>
              <a:buClr>
                <a:srgbClr val="FFC000"/>
              </a:buClr>
              <a:buFont typeface="Wingdings" panose="05000000000000000000" pitchFamily="2" charset="2"/>
              <a:buChar char="§"/>
            </a:pPr>
            <a:r>
              <a:rPr lang="en-ZA" sz="1800" dirty="0" smtClean="0"/>
              <a:t>Member </a:t>
            </a:r>
            <a:r>
              <a:rPr lang="en-ZA" sz="1800" dirty="0"/>
              <a:t>of IFLA Committee on Copyright and Other Legal Matters Advisory Committee (CLM), </a:t>
            </a:r>
            <a:r>
              <a:rPr lang="en-ZA" sz="1800" dirty="0" smtClean="0"/>
              <a:t>its e-Lending Workgroup and its Workgroup for a Treaty for Libraries, Archives and Museums</a:t>
            </a:r>
            <a:endParaRPr lang="en-ZA" sz="1800" dirty="0"/>
          </a:p>
          <a:p>
            <a:pPr>
              <a:buClr>
                <a:srgbClr val="FFC000"/>
              </a:buClr>
              <a:buFont typeface="Wingdings" panose="05000000000000000000" pitchFamily="2" charset="2"/>
              <a:buChar char="§"/>
            </a:pPr>
            <a:r>
              <a:rPr lang="en-ZA" sz="1800" dirty="0" smtClean="0"/>
              <a:t>Deputy Chair - Ministry </a:t>
            </a:r>
            <a:r>
              <a:rPr lang="en-ZA" sz="1800" dirty="0"/>
              <a:t>of Arts and Culture’s National Council for Library and Information </a:t>
            </a:r>
            <a:r>
              <a:rPr lang="en-ZA" sz="1800" dirty="0" smtClean="0"/>
              <a:t>Services </a:t>
            </a:r>
          </a:p>
          <a:p>
            <a:pPr>
              <a:buClr>
                <a:srgbClr val="FFC000"/>
              </a:buClr>
              <a:buFont typeface="Wingdings" panose="05000000000000000000" pitchFamily="2" charset="2"/>
              <a:buChar char="§"/>
            </a:pPr>
            <a:r>
              <a:rPr lang="en-ZA" sz="1800" dirty="0" smtClean="0"/>
              <a:t>Member </a:t>
            </a:r>
            <a:r>
              <a:rPr lang="en-ZA" sz="1800" dirty="0"/>
              <a:t>of Ministry of Arts and Culture’s Legal Deposit Committee</a:t>
            </a:r>
          </a:p>
          <a:p>
            <a:pPr>
              <a:buClr>
                <a:srgbClr val="FFC000"/>
              </a:buClr>
              <a:buFont typeface="Wingdings" panose="05000000000000000000" pitchFamily="2" charset="2"/>
              <a:buChar char="§"/>
            </a:pPr>
            <a:r>
              <a:rPr lang="en-ZA" sz="1800" dirty="0"/>
              <a:t>Professional member of the Library and Information Association of South Africa (LIASA</a:t>
            </a:r>
            <a:r>
              <a:rPr lang="en-ZA" sz="1800" dirty="0" smtClean="0"/>
              <a:t>)</a:t>
            </a:r>
          </a:p>
          <a:p>
            <a:pPr>
              <a:buClr>
                <a:srgbClr val="FFC000"/>
              </a:buClr>
              <a:buFont typeface="Wingdings" panose="05000000000000000000" pitchFamily="2" charset="2"/>
              <a:buChar char="§"/>
            </a:pPr>
            <a:r>
              <a:rPr lang="en-ZA" sz="1800" dirty="0" smtClean="0"/>
              <a:t>Co-founder of African Access to Knowledge Alliance (AAKA) and Policy &amp;  Dissemination Adviser (ACA2K) Project</a:t>
            </a:r>
          </a:p>
          <a:p>
            <a:pPr>
              <a:buClr>
                <a:srgbClr val="FFC000"/>
              </a:buClr>
              <a:buFont typeface="Wingdings" panose="05000000000000000000" pitchFamily="2" charset="2"/>
              <a:buChar char="§"/>
            </a:pPr>
            <a:r>
              <a:rPr lang="en-ZA" sz="1800" dirty="0" smtClean="0"/>
              <a:t>34 years’ professional library &amp; information science experience - 20 years’ of which have been in Copyright,  Access to Knowledge &amp; Scholarly Communications. </a:t>
            </a:r>
          </a:p>
          <a:p>
            <a:pPr>
              <a:buClr>
                <a:srgbClr val="FFC000"/>
              </a:buClr>
              <a:buFont typeface="Wingdings" panose="05000000000000000000" pitchFamily="2" charset="2"/>
              <a:buChar char="§"/>
            </a:pPr>
            <a:r>
              <a:rPr lang="en-ZA" sz="1800" dirty="0" smtClean="0"/>
              <a:t>Have worked on many international, regional and local copyright &amp; Access to knowledge projects</a:t>
            </a:r>
          </a:p>
          <a:p>
            <a:pPr>
              <a:buClr>
                <a:srgbClr val="FFC000"/>
              </a:buClr>
              <a:buFont typeface="Wingdings" panose="05000000000000000000" pitchFamily="2" charset="2"/>
              <a:buChar char="§"/>
            </a:pPr>
            <a:r>
              <a:rPr lang="en-ZA" sz="1800" dirty="0" smtClean="0"/>
              <a:t>Have contributed to WIPO Studies on Limitations and Exceptions</a:t>
            </a:r>
          </a:p>
          <a:p>
            <a:pPr>
              <a:buClr>
                <a:srgbClr val="FFC000"/>
              </a:buClr>
              <a:buFont typeface="Wingdings" panose="05000000000000000000" pitchFamily="2" charset="2"/>
              <a:buChar char="§"/>
            </a:pPr>
            <a:r>
              <a:rPr lang="en-US" sz="1800" dirty="0" smtClean="0"/>
              <a:t>Contributed to </a:t>
            </a:r>
            <a:r>
              <a:rPr lang="en-US" sz="1800" dirty="0" err="1" smtClean="0"/>
              <a:t>eIFL’s</a:t>
            </a:r>
            <a:r>
              <a:rPr lang="en-US" sz="1800" dirty="0" smtClean="0"/>
              <a:t> Model Copyright Law</a:t>
            </a:r>
            <a:endParaRPr lang="en-ZA" sz="1800" dirty="0" smtClean="0"/>
          </a:p>
          <a:p>
            <a:pPr>
              <a:buClr>
                <a:srgbClr val="FFC000"/>
              </a:buClr>
              <a:buFont typeface="Wingdings" panose="05000000000000000000" pitchFamily="2" charset="2"/>
              <a:buChar char="§"/>
            </a:pPr>
            <a:r>
              <a:rPr lang="en-ZA" sz="1800" dirty="0" smtClean="0"/>
              <a:t>Have made contributions to many international documents, policies, guidelines, etc.</a:t>
            </a:r>
          </a:p>
          <a:p>
            <a:pPr>
              <a:buClr>
                <a:srgbClr val="FFC000"/>
              </a:buClr>
              <a:buFont typeface="Wingdings" panose="05000000000000000000" pitchFamily="2" charset="2"/>
              <a:buChar char="§"/>
            </a:pPr>
            <a:r>
              <a:rPr lang="en-US" sz="1800" dirty="0" smtClean="0"/>
              <a:t>Presented at many DTI workshops on the Copyright Amendment Bills 2015 and 2017</a:t>
            </a:r>
            <a:endParaRPr lang="en-ZA" sz="1800" dirty="0" smtClean="0"/>
          </a:p>
          <a:p>
            <a:pPr>
              <a:buClr>
                <a:srgbClr val="FFC000"/>
              </a:buClr>
              <a:buFont typeface="Wingdings" panose="05000000000000000000" pitchFamily="2" charset="2"/>
              <a:buChar char="§"/>
            </a:pPr>
            <a:r>
              <a:rPr lang="en-US" sz="1800" dirty="0" smtClean="0"/>
              <a:t>Contributed to Global Network  on Copyright User Rights submissions on Copyright Amendment Bill 2015 and 2017</a:t>
            </a:r>
            <a:endParaRPr lang="en-ZA" sz="1800" dirty="0"/>
          </a:p>
          <a:p>
            <a:endParaRPr lang="en-ZA" sz="1800" dirty="0">
              <a:solidFill>
                <a:srgbClr val="FFFF00"/>
              </a:solidFill>
            </a:endParaRPr>
          </a:p>
        </p:txBody>
      </p:sp>
    </p:spTree>
    <p:extLst>
      <p:ext uri="{BB962C8B-B14F-4D97-AF65-F5344CB8AC3E}">
        <p14:creationId xmlns:p14="http://schemas.microsoft.com/office/powerpoint/2010/main" val="66184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Library &amp; Related </a:t>
            </a:r>
            <a:br>
              <a:rPr lang="en-ZA" sz="4800" b="1" dirty="0" smtClean="0">
                <a:solidFill>
                  <a:srgbClr val="FFFF00"/>
                </a:solidFill>
                <a:latin typeface="Bookman Old Style" panose="02050604050505020204" pitchFamily="18" charset="0"/>
              </a:rPr>
            </a:br>
            <a:r>
              <a:rPr lang="en-ZA" sz="4800" b="1" dirty="0" smtClean="0">
                <a:solidFill>
                  <a:srgbClr val="FFFF00"/>
                </a:solidFill>
                <a:latin typeface="Bookman Old Style" panose="02050604050505020204" pitchFamily="18" charset="0"/>
              </a:rPr>
              <a:t>Information Sectors</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468630" y="1690688"/>
            <a:ext cx="11555730" cy="4940935"/>
          </a:xfrm>
        </p:spPr>
        <p:txBody>
          <a:bodyPr>
            <a:noAutofit/>
          </a:bodyPr>
          <a:lstStyle/>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Mandated to meet our nations’ information needs</a:t>
            </a:r>
          </a:p>
          <a:p>
            <a:pPr marL="0" indent="0">
              <a:buClr>
                <a:srgbClr val="FFC000"/>
              </a:buClr>
              <a:buNone/>
            </a:pPr>
            <a:endParaRPr lang="en-ZA" dirty="0" smtClean="0"/>
          </a:p>
          <a:p>
            <a:pPr>
              <a:buClr>
                <a:srgbClr val="FFC000"/>
              </a:buClr>
              <a:buFont typeface="Wingdings" panose="05000000000000000000" pitchFamily="2" charset="2"/>
              <a:buChar char="§"/>
            </a:pPr>
            <a:r>
              <a:rPr lang="en-ZA" dirty="0" smtClean="0"/>
              <a:t>Provide access to knowledge – copyright works and Open Access material </a:t>
            </a:r>
          </a:p>
          <a:p>
            <a:pPr>
              <a:buClr>
                <a:srgbClr val="FFC000"/>
              </a:buClr>
              <a:buFont typeface="Wingdings" panose="05000000000000000000" pitchFamily="2" charset="2"/>
              <a:buChar char="§"/>
            </a:pPr>
            <a:endParaRPr lang="en-ZA" dirty="0"/>
          </a:p>
          <a:p>
            <a:pPr>
              <a:buClr>
                <a:srgbClr val="FFC000"/>
              </a:buClr>
              <a:buFont typeface="Wingdings" panose="05000000000000000000" pitchFamily="2" charset="2"/>
              <a:buChar char="§"/>
            </a:pPr>
            <a:r>
              <a:rPr lang="en-ZA" dirty="0" smtClean="0"/>
              <a:t>Custodians, Users, Creators and Publishers </a:t>
            </a:r>
          </a:p>
          <a:p>
            <a:pPr>
              <a:buClr>
                <a:srgbClr val="FFC000"/>
              </a:buClr>
              <a:buFont typeface="Wingdings" panose="05000000000000000000" pitchFamily="2" charset="2"/>
              <a:buChar char="§"/>
            </a:pPr>
            <a:endParaRPr lang="en-ZA" dirty="0"/>
          </a:p>
          <a:p>
            <a:pPr>
              <a:buClr>
                <a:srgbClr val="FFC000"/>
              </a:buClr>
              <a:buFont typeface="Wingdings" panose="05000000000000000000" pitchFamily="2" charset="2"/>
              <a:buChar char="§"/>
            </a:pPr>
            <a:r>
              <a:rPr lang="en-ZA" dirty="0" smtClean="0"/>
              <a:t>Crucial role in the Knowledge Chain</a:t>
            </a:r>
          </a:p>
        </p:txBody>
      </p:sp>
    </p:spTree>
    <p:extLst>
      <p:ext uri="{BB962C8B-B14F-4D97-AF65-F5344CB8AC3E}">
        <p14:creationId xmlns:p14="http://schemas.microsoft.com/office/powerpoint/2010/main" val="79016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38233" y="1978925"/>
            <a:ext cx="7833815" cy="4776717"/>
          </a:xfrm>
        </p:spPr>
        <p:txBody>
          <a:bodyPr>
            <a:noAutofit/>
          </a:bodyPr>
          <a:lstStyle/>
          <a:p>
            <a:pPr>
              <a:lnSpc>
                <a:spcPct val="100000"/>
              </a:lnSpc>
              <a:buClr>
                <a:srgbClr val="FFC000"/>
              </a:buClr>
              <a:buFont typeface="Wingdings" panose="05000000000000000000" pitchFamily="2" charset="2"/>
              <a:buChar char="§"/>
              <a:defRPr/>
            </a:pPr>
            <a:r>
              <a:rPr lang="en-US" dirty="0">
                <a:cs typeface="Arial" pitchFamily="34" charset="0"/>
              </a:rPr>
              <a:t>To</a:t>
            </a:r>
            <a:r>
              <a:rPr lang="en-US" b="1" dirty="0">
                <a:cs typeface="Arial" pitchFamily="34" charset="0"/>
              </a:rPr>
              <a:t> </a:t>
            </a:r>
            <a:r>
              <a:rPr lang="en-US" b="1" dirty="0">
                <a:solidFill>
                  <a:srgbClr val="FFFF00"/>
                </a:solidFill>
                <a:cs typeface="Arial" pitchFamily="34" charset="0"/>
              </a:rPr>
              <a:t>shrink</a:t>
            </a:r>
            <a:r>
              <a:rPr lang="en-US" dirty="0">
                <a:cs typeface="Arial" pitchFamily="34" charset="0"/>
              </a:rPr>
              <a:t> the public domain</a:t>
            </a:r>
          </a:p>
          <a:p>
            <a:pPr>
              <a:lnSpc>
                <a:spcPct val="100000"/>
              </a:lnSpc>
              <a:buClr>
                <a:srgbClr val="FFC000"/>
              </a:buClr>
              <a:buFont typeface="Wingdings" panose="05000000000000000000" pitchFamily="2" charset="2"/>
              <a:buChar char="§"/>
              <a:defRPr/>
            </a:pPr>
            <a:r>
              <a:rPr lang="en-US" dirty="0" smtClean="0">
                <a:cs typeface="Arial" pitchFamily="34" charset="0"/>
              </a:rPr>
              <a:t>To </a:t>
            </a:r>
            <a:r>
              <a:rPr lang="en-US" b="1" dirty="0">
                <a:solidFill>
                  <a:srgbClr val="FFFF00"/>
                </a:solidFill>
                <a:cs typeface="Arial" pitchFamily="34" charset="0"/>
              </a:rPr>
              <a:t>restrict</a:t>
            </a:r>
            <a:r>
              <a:rPr lang="en-US" b="1" dirty="0">
                <a:effectLst>
                  <a:outerShdw blurRad="38100" dist="38100" dir="2700000" algn="tl">
                    <a:srgbClr val="000000"/>
                  </a:outerShdw>
                </a:effectLst>
                <a:cs typeface="Arial" pitchFamily="34" charset="0"/>
              </a:rPr>
              <a:t> </a:t>
            </a:r>
            <a:r>
              <a:rPr lang="en-US" dirty="0">
                <a:cs typeface="Arial" pitchFamily="34" charset="0"/>
              </a:rPr>
              <a:t>access to knowledge</a:t>
            </a:r>
          </a:p>
          <a:p>
            <a:pPr>
              <a:lnSpc>
                <a:spcPct val="100000"/>
              </a:lnSpc>
              <a:buClr>
                <a:srgbClr val="FFC000"/>
              </a:buClr>
              <a:buFont typeface="Wingdings" panose="05000000000000000000" pitchFamily="2" charset="2"/>
              <a:buChar char="§"/>
              <a:defRPr/>
            </a:pPr>
            <a:r>
              <a:rPr lang="en-US" dirty="0" smtClean="0">
                <a:cs typeface="Arial" pitchFamily="34" charset="0"/>
              </a:rPr>
              <a:t>To </a:t>
            </a:r>
            <a:r>
              <a:rPr lang="en-US" b="1" dirty="0">
                <a:solidFill>
                  <a:srgbClr val="FFFF00"/>
                </a:solidFill>
                <a:cs typeface="Arial" pitchFamily="34" charset="0"/>
              </a:rPr>
              <a:t>strengthen</a:t>
            </a:r>
            <a:r>
              <a:rPr lang="en-US" dirty="0">
                <a:cs typeface="Arial" pitchFamily="34" charset="0"/>
              </a:rPr>
              <a:t> protection</a:t>
            </a:r>
          </a:p>
          <a:p>
            <a:pPr>
              <a:lnSpc>
                <a:spcPct val="100000"/>
              </a:lnSpc>
              <a:buClr>
                <a:srgbClr val="FFC000"/>
              </a:buClr>
              <a:buFont typeface="Wingdings" panose="05000000000000000000" pitchFamily="2" charset="2"/>
              <a:buChar char="§"/>
              <a:defRPr/>
            </a:pPr>
            <a:r>
              <a:rPr lang="en-US" dirty="0" smtClean="0">
                <a:cs typeface="Arial" pitchFamily="34" charset="0"/>
              </a:rPr>
              <a:t>To </a:t>
            </a:r>
            <a:r>
              <a:rPr lang="en-US" b="1" dirty="0">
                <a:solidFill>
                  <a:srgbClr val="FFFF00"/>
                </a:solidFill>
                <a:cs typeface="Arial" pitchFamily="34" charset="0"/>
              </a:rPr>
              <a:t>erode</a:t>
            </a:r>
            <a:r>
              <a:rPr lang="en-US" b="1" i="1" dirty="0">
                <a:cs typeface="Arial" pitchFamily="34" charset="0"/>
              </a:rPr>
              <a:t> </a:t>
            </a:r>
            <a:r>
              <a:rPr lang="en-US" dirty="0">
                <a:cs typeface="Arial" pitchFamily="34" charset="0"/>
              </a:rPr>
              <a:t>information-users’ </a:t>
            </a:r>
            <a:r>
              <a:rPr lang="en-US" dirty="0" smtClean="0">
                <a:cs typeface="Arial" pitchFamily="34" charset="0"/>
              </a:rPr>
              <a:t>rights</a:t>
            </a:r>
          </a:p>
          <a:p>
            <a:pPr>
              <a:lnSpc>
                <a:spcPct val="100000"/>
              </a:lnSpc>
              <a:buClr>
                <a:srgbClr val="FFC000"/>
              </a:buClr>
              <a:buFont typeface="Wingdings" panose="05000000000000000000" pitchFamily="2" charset="2"/>
              <a:buChar char="§"/>
              <a:defRPr/>
            </a:pPr>
            <a:r>
              <a:rPr lang="en-US" dirty="0" smtClean="0">
                <a:cs typeface="Arial" pitchFamily="34" charset="0"/>
              </a:rPr>
              <a:t>To </a:t>
            </a:r>
            <a:r>
              <a:rPr lang="en-US" b="1" dirty="0" smtClean="0">
                <a:solidFill>
                  <a:srgbClr val="FFFF00"/>
                </a:solidFill>
                <a:cs typeface="Arial" pitchFamily="34" charset="0"/>
              </a:rPr>
              <a:t>create</a:t>
            </a:r>
            <a:r>
              <a:rPr lang="en-US" dirty="0" smtClean="0">
                <a:cs typeface="Arial" pitchFamily="34" charset="0"/>
              </a:rPr>
              <a:t> knowledge and digital gaps</a:t>
            </a:r>
          </a:p>
          <a:p>
            <a:pPr>
              <a:lnSpc>
                <a:spcPct val="100000"/>
              </a:lnSpc>
              <a:buClr>
                <a:srgbClr val="FFC000"/>
              </a:buClr>
              <a:buFont typeface="Wingdings" panose="05000000000000000000" pitchFamily="2" charset="2"/>
              <a:buChar char="§"/>
              <a:defRPr/>
            </a:pPr>
            <a:r>
              <a:rPr lang="en-US" dirty="0" smtClean="0">
                <a:cs typeface="Arial" pitchFamily="34" charset="0"/>
              </a:rPr>
              <a:t>To </a:t>
            </a:r>
            <a:r>
              <a:rPr lang="en-US" b="1" dirty="0" smtClean="0">
                <a:solidFill>
                  <a:srgbClr val="FFFF00"/>
                </a:solidFill>
                <a:cs typeface="Arial" pitchFamily="34" charset="0"/>
              </a:rPr>
              <a:t>monopolize</a:t>
            </a:r>
            <a:r>
              <a:rPr lang="en-US" dirty="0" smtClean="0">
                <a:cs typeface="Arial" pitchFamily="34" charset="0"/>
              </a:rPr>
              <a:t> royalties</a:t>
            </a:r>
          </a:p>
          <a:p>
            <a:pPr>
              <a:lnSpc>
                <a:spcPct val="100000"/>
              </a:lnSpc>
              <a:buClr>
                <a:srgbClr val="FFC000"/>
              </a:buClr>
              <a:buFont typeface="Wingdings" panose="05000000000000000000" pitchFamily="2" charset="2"/>
              <a:buChar char="§"/>
              <a:defRPr/>
            </a:pPr>
            <a:r>
              <a:rPr lang="en-US" dirty="0" smtClean="0">
                <a:cs typeface="Arial" pitchFamily="34" charset="0"/>
              </a:rPr>
              <a:t>To </a:t>
            </a:r>
            <a:r>
              <a:rPr lang="en-US" b="1" dirty="0" smtClean="0">
                <a:solidFill>
                  <a:srgbClr val="FFFF00"/>
                </a:solidFill>
                <a:cs typeface="Arial" pitchFamily="34" charset="0"/>
              </a:rPr>
              <a:t>privatize</a:t>
            </a:r>
            <a:r>
              <a:rPr lang="en-US" dirty="0" smtClean="0">
                <a:cs typeface="Arial" pitchFamily="34" charset="0"/>
              </a:rPr>
              <a:t> profits</a:t>
            </a:r>
          </a:p>
          <a:p>
            <a:pPr>
              <a:lnSpc>
                <a:spcPct val="100000"/>
              </a:lnSpc>
              <a:buClr>
                <a:srgbClr val="FFC000"/>
              </a:buClr>
              <a:buFont typeface="Wingdings" panose="05000000000000000000" pitchFamily="2" charset="2"/>
              <a:buChar char="§"/>
              <a:defRPr/>
            </a:pPr>
            <a:r>
              <a:rPr lang="en-US" dirty="0" smtClean="0">
                <a:cs typeface="Arial" pitchFamily="34" charset="0"/>
              </a:rPr>
              <a:t>To </a:t>
            </a:r>
            <a:r>
              <a:rPr lang="en-US" b="1" dirty="0" smtClean="0">
                <a:solidFill>
                  <a:srgbClr val="FFFF00"/>
                </a:solidFill>
                <a:cs typeface="Arial" pitchFamily="34" charset="0"/>
              </a:rPr>
              <a:t>fail</a:t>
            </a:r>
            <a:r>
              <a:rPr lang="en-US" dirty="0" smtClean="0">
                <a:cs typeface="Arial" pitchFamily="34" charset="0"/>
              </a:rPr>
              <a:t> to remunerate rightful creators</a:t>
            </a:r>
          </a:p>
          <a:p>
            <a:pPr>
              <a:lnSpc>
                <a:spcPct val="100000"/>
              </a:lnSpc>
              <a:buClr>
                <a:srgbClr val="FFC000"/>
              </a:buClr>
              <a:buFont typeface="Wingdings" panose="05000000000000000000" pitchFamily="2" charset="2"/>
              <a:buChar char="§"/>
              <a:defRPr/>
            </a:pPr>
            <a:endParaRPr lang="en-US" dirty="0">
              <a:solidFill>
                <a:srgbClr val="002060"/>
              </a:solidFill>
              <a:cs typeface="Arial" pitchFamily="34" charset="0"/>
            </a:endParaRPr>
          </a:p>
          <a:p>
            <a:pPr>
              <a:lnSpc>
                <a:spcPct val="100000"/>
              </a:lnSpc>
              <a:buClr>
                <a:srgbClr val="FFC000"/>
              </a:buClr>
              <a:buFont typeface="Wingdings" panose="05000000000000000000" pitchFamily="2" charset="2"/>
              <a:buChar char="§"/>
            </a:pPr>
            <a:endParaRPr lang="en-ZA" b="1" dirty="0">
              <a:solidFill>
                <a:srgbClr val="FF0000"/>
              </a:solidFill>
            </a:endParaRPr>
          </a:p>
        </p:txBody>
      </p:sp>
      <p:sp>
        <p:nvSpPr>
          <p:cNvPr id="3" name="Title 2"/>
          <p:cNvSpPr>
            <a:spLocks noGrp="1"/>
          </p:cNvSpPr>
          <p:nvPr>
            <p:ph type="title"/>
          </p:nvPr>
        </p:nvSpPr>
        <p:spPr/>
        <p:txBody>
          <a:bodyPr>
            <a:normAutofit/>
          </a:bodyPr>
          <a:lstStyle/>
          <a:p>
            <a:pPr algn="ctr"/>
            <a:r>
              <a:rPr lang="en-ZA" sz="4800" b="1" dirty="0" smtClean="0">
                <a:solidFill>
                  <a:srgbClr val="FFFF00"/>
                </a:solidFill>
                <a:latin typeface="Bookman Old Style" panose="02050604050505020204" pitchFamily="18" charset="0"/>
              </a:rPr>
              <a:t>International </a:t>
            </a:r>
            <a:r>
              <a:rPr lang="en-ZA" sz="4800" b="1" dirty="0">
                <a:solidFill>
                  <a:srgbClr val="FFFF00"/>
                </a:solidFill>
                <a:latin typeface="Bookman Old Style" panose="02050604050505020204" pitchFamily="18" charset="0"/>
              </a:rPr>
              <a:t>Copyright </a:t>
            </a:r>
            <a:r>
              <a:rPr lang="en-ZA" sz="4800" b="1" dirty="0" smtClean="0">
                <a:solidFill>
                  <a:srgbClr val="FFFF00"/>
                </a:solidFill>
                <a:latin typeface="Bookman Old Style" panose="02050604050505020204" pitchFamily="18" charset="0"/>
              </a:rPr>
              <a:t>Trends</a:t>
            </a:r>
            <a:endParaRPr lang="en-ZA" sz="4800" b="1" dirty="0">
              <a:ln w="18415" cmpd="sng">
                <a:solidFill>
                  <a:schemeClr val="bg1"/>
                </a:solidFill>
                <a:prstDash val="solid"/>
              </a:ln>
              <a:solidFill>
                <a:srgbClr val="FFFF00"/>
              </a:solidFill>
              <a:latin typeface="Bookman Old Style" panose="02050604050505020204" pitchFamily="18" charset="0"/>
            </a:endParaRPr>
          </a:p>
        </p:txBody>
      </p:sp>
    </p:spTree>
    <p:extLst>
      <p:ext uri="{BB962C8B-B14F-4D97-AF65-F5344CB8AC3E}">
        <p14:creationId xmlns:p14="http://schemas.microsoft.com/office/powerpoint/2010/main" val="311484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ACA2K Research Findings </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p:txBody>
          <a:bodyPr/>
          <a:lstStyle/>
          <a:p>
            <a:pPr>
              <a:buClr>
                <a:srgbClr val="FFC000"/>
              </a:buClr>
              <a:buFont typeface="Wingdings" panose="05000000000000000000" pitchFamily="2" charset="2"/>
              <a:buChar char="§"/>
            </a:pPr>
            <a:r>
              <a:rPr lang="en-ZA" dirty="0" smtClean="0"/>
              <a:t>African Copyright &amp; Access to Knowledge (ACA2K) Project 2007-2011 – 8 countries including South Africa</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The </a:t>
            </a:r>
            <a:r>
              <a:rPr lang="en-ZA" dirty="0"/>
              <a:t>stricter the copyright law, the higher the level of </a:t>
            </a:r>
            <a:r>
              <a:rPr lang="en-ZA" dirty="0" smtClean="0"/>
              <a:t>non‐compliance</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Infringing activities,  rather than copyright law, </a:t>
            </a:r>
            <a:r>
              <a:rPr lang="en-ZA" dirty="0" err="1" smtClean="0"/>
              <a:t>facilate</a:t>
            </a:r>
            <a:r>
              <a:rPr lang="en-ZA" dirty="0" smtClean="0"/>
              <a:t> access to information in most of the study countries - </a:t>
            </a:r>
            <a:r>
              <a:rPr lang="en-ZA" u="sng" dirty="0" smtClean="0">
                <a:solidFill>
                  <a:srgbClr val="FFC000"/>
                </a:solidFill>
              </a:rPr>
              <a:t>http</a:t>
            </a:r>
            <a:r>
              <a:rPr lang="en-ZA" u="sng" dirty="0">
                <a:solidFill>
                  <a:srgbClr val="FFC000"/>
                </a:solidFill>
              </a:rPr>
              <a:t>://www.aca2k.org/</a:t>
            </a:r>
          </a:p>
        </p:txBody>
      </p:sp>
    </p:spTree>
    <p:extLst>
      <p:ext uri="{BB962C8B-B14F-4D97-AF65-F5344CB8AC3E}">
        <p14:creationId xmlns:p14="http://schemas.microsoft.com/office/powerpoint/2010/main" val="1899629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a:sp3d>
          </a:bodyPr>
          <a:lstStyle/>
          <a:p>
            <a:pPr algn="ctr"/>
            <a:r>
              <a:rPr lang="en-ZA" sz="4800" b="1" dirty="0" smtClean="0">
                <a:solidFill>
                  <a:srgbClr val="FFFF00"/>
                </a:solidFill>
                <a:latin typeface="Bookman Old Style" panose="02050604050505020204" pitchFamily="18" charset="0"/>
              </a:rPr>
              <a:t>Current Copyright Act 1978</a:t>
            </a:r>
            <a:endParaRPr lang="en-ZA" sz="48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a:xfrm>
            <a:off x="838199" y="1825625"/>
            <a:ext cx="10762397" cy="4875426"/>
          </a:xfrm>
        </p:spPr>
        <p:txBody>
          <a:bodyPr>
            <a:noAutofit/>
          </a:bodyPr>
          <a:lstStyle/>
          <a:p>
            <a:pPr>
              <a:buClr>
                <a:srgbClr val="FFC000"/>
              </a:buClr>
              <a:buFont typeface="Wingdings" panose="05000000000000000000" pitchFamily="2" charset="2"/>
              <a:buChar char="§"/>
            </a:pPr>
            <a:r>
              <a:rPr lang="en-ZA" dirty="0" smtClean="0"/>
              <a:t>Outdated, irrelevant and serious barrier to access to knowledge.</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Holding back updates to 11 </a:t>
            </a:r>
            <a:r>
              <a:rPr lang="en-ZA" dirty="0" err="1" smtClean="0"/>
              <a:t>Dept</a:t>
            </a:r>
            <a:r>
              <a:rPr lang="en-ZA" dirty="0" smtClean="0"/>
              <a:t> of Arts &amp; Culture laws since 2008</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Copyright </a:t>
            </a:r>
            <a:r>
              <a:rPr lang="en-ZA" dirty="0"/>
              <a:t>limitations </a:t>
            </a:r>
            <a:r>
              <a:rPr lang="en-ZA" dirty="0" smtClean="0"/>
              <a:t>&amp; exceptions - sanctioned by international Treaties – SA has failed to include them to date. </a:t>
            </a:r>
          </a:p>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dirty="0" smtClean="0"/>
              <a:t>L &amp; </a:t>
            </a:r>
            <a:r>
              <a:rPr lang="en-ZA" dirty="0" err="1" smtClean="0"/>
              <a:t>Es</a:t>
            </a:r>
            <a:r>
              <a:rPr lang="en-ZA" dirty="0" smtClean="0"/>
              <a:t> fundamental for access to knowledge</a:t>
            </a:r>
            <a:endParaRPr lang="en-ZA" dirty="0"/>
          </a:p>
        </p:txBody>
      </p:sp>
    </p:spTree>
    <p:extLst>
      <p:ext uri="{BB962C8B-B14F-4D97-AF65-F5344CB8AC3E}">
        <p14:creationId xmlns:p14="http://schemas.microsoft.com/office/powerpoint/2010/main" val="2228006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a:sp3d>
          </a:bodyPr>
          <a:lstStyle/>
          <a:p>
            <a:pPr algn="ctr"/>
            <a:r>
              <a:rPr lang="en-US" dirty="0" smtClean="0"/>
              <a:t>   </a:t>
            </a:r>
            <a:r>
              <a:rPr lang="en-US" sz="5300" b="1" dirty="0" smtClean="0">
                <a:solidFill>
                  <a:srgbClr val="FFFF00"/>
                </a:solidFill>
                <a:latin typeface="Bookman Old Style" panose="02050604050505020204" pitchFamily="18" charset="0"/>
              </a:rPr>
              <a:t>Copyright Reform</a:t>
            </a:r>
            <a:endParaRPr lang="en-ZA" sz="5300" b="1" dirty="0">
              <a:solidFill>
                <a:srgbClr val="FFFF00"/>
              </a:solidFill>
              <a:latin typeface="Bookman Old Style" panose="02050604050505020204" pitchFamily="18" charset="0"/>
            </a:endParaRPr>
          </a:p>
        </p:txBody>
      </p:sp>
      <p:sp>
        <p:nvSpPr>
          <p:cNvPr id="3" name="Content Placeholder 2"/>
          <p:cNvSpPr>
            <a:spLocks noGrp="1"/>
          </p:cNvSpPr>
          <p:nvPr>
            <p:ph idx="1"/>
          </p:nvPr>
        </p:nvSpPr>
        <p:spPr/>
        <p:txBody>
          <a:bodyPr/>
          <a:lstStyle/>
          <a:p>
            <a:pPr>
              <a:buClr>
                <a:srgbClr val="FFC000"/>
              </a:buClr>
              <a:buFont typeface="Wingdings" panose="05000000000000000000" pitchFamily="2" charset="2"/>
              <a:buChar char="§"/>
            </a:pPr>
            <a:r>
              <a:rPr lang="en-US" dirty="0" smtClean="0"/>
              <a:t>Educational and library sectors – lobbying since 1998! </a:t>
            </a:r>
          </a:p>
          <a:p>
            <a:pPr marL="0" indent="0">
              <a:buClr>
                <a:srgbClr val="FFC000"/>
              </a:buClr>
              <a:buNone/>
            </a:pPr>
            <a:r>
              <a:rPr lang="en-US" dirty="0" smtClean="0"/>
              <a:t> </a:t>
            </a:r>
            <a:endParaRPr lang="en-US" dirty="0"/>
          </a:p>
          <a:p>
            <a:pPr>
              <a:buClr>
                <a:srgbClr val="FFC000"/>
              </a:buClr>
              <a:buFont typeface="Wingdings" panose="05000000000000000000" pitchFamily="2" charset="2"/>
              <a:buChar char="§"/>
            </a:pPr>
            <a:r>
              <a:rPr lang="en-US" dirty="0" smtClean="0"/>
              <a:t>Proposals to amendment Regulations (1998) and the Act (2000) were withdrawn</a:t>
            </a:r>
          </a:p>
          <a:p>
            <a:pPr>
              <a:buClr>
                <a:srgbClr val="FFC000"/>
              </a:buClr>
              <a:buFont typeface="Wingdings" panose="05000000000000000000" pitchFamily="2" charset="2"/>
              <a:buChar char="§"/>
            </a:pPr>
            <a:endParaRPr lang="en-US" dirty="0" smtClean="0"/>
          </a:p>
          <a:p>
            <a:pPr>
              <a:buClr>
                <a:srgbClr val="FFC000"/>
              </a:buClr>
              <a:buFont typeface="Wingdings" panose="05000000000000000000" pitchFamily="2" charset="2"/>
              <a:buChar char="§"/>
            </a:pPr>
            <a:r>
              <a:rPr lang="en-US" dirty="0" smtClean="0"/>
              <a:t>Africa Group proposals – included in this Bill </a:t>
            </a:r>
          </a:p>
          <a:p>
            <a:pPr>
              <a:buClr>
                <a:srgbClr val="FFC000"/>
              </a:buClr>
              <a:buFont typeface="Wingdings" panose="05000000000000000000" pitchFamily="2" charset="2"/>
              <a:buChar char="§"/>
            </a:pPr>
            <a:endParaRPr lang="en-US" dirty="0" smtClean="0"/>
          </a:p>
          <a:p>
            <a:pPr>
              <a:buClr>
                <a:srgbClr val="FFC000"/>
              </a:buClr>
              <a:buFont typeface="Wingdings" panose="05000000000000000000" pitchFamily="2" charset="2"/>
              <a:buChar char="§"/>
            </a:pPr>
            <a:r>
              <a:rPr lang="en-US" dirty="0" smtClean="0"/>
              <a:t>Bill is a positive step forward </a:t>
            </a:r>
            <a:endParaRPr lang="en-ZA" dirty="0"/>
          </a:p>
        </p:txBody>
      </p:sp>
    </p:spTree>
    <p:extLst>
      <p:ext uri="{BB962C8B-B14F-4D97-AF65-F5344CB8AC3E}">
        <p14:creationId xmlns:p14="http://schemas.microsoft.com/office/powerpoint/2010/main" val="834348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threePt" dir="t"/>
            </a:scene3d>
            <a:sp3d extrusionH="57150">
              <a:bevelT w="38100" h="38100"/>
            </a:sp3d>
          </a:bodyPr>
          <a:lstStyle/>
          <a:p>
            <a:pPr algn="ctr"/>
            <a:r>
              <a:rPr lang="en-ZA" sz="4800" b="1" dirty="0" smtClean="0">
                <a:solidFill>
                  <a:srgbClr val="FFFF00"/>
                </a:solidFill>
                <a:effectLst>
                  <a:outerShdw blurRad="38100" dist="38100" dir="2700000" algn="tl">
                    <a:srgbClr val="000000">
                      <a:alpha val="43137"/>
                    </a:srgbClr>
                  </a:outerShdw>
                </a:effectLst>
                <a:latin typeface="Bookman Old Style" panose="02050604050505020204" pitchFamily="18" charset="0"/>
              </a:rPr>
              <a:t>Framework of 2017 Bill </a:t>
            </a:r>
            <a:endParaRPr lang="en-ZA" sz="4800" b="1" dirty="0">
              <a:solidFill>
                <a:srgbClr val="FFFF00"/>
              </a:solidFill>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xfrm>
            <a:off x="838200" y="1825625"/>
            <a:ext cx="11035352" cy="4740428"/>
          </a:xfrm>
        </p:spPr>
        <p:txBody>
          <a:bodyPr>
            <a:normAutofit fontScale="92500"/>
          </a:bodyPr>
          <a:lstStyle/>
          <a:p>
            <a:pPr>
              <a:buClr>
                <a:srgbClr val="FFC000"/>
              </a:buClr>
              <a:buFont typeface="Wingdings" panose="05000000000000000000" pitchFamily="2" charset="2"/>
              <a:buChar char="§"/>
            </a:pPr>
            <a:r>
              <a:rPr lang="en-ZA" sz="2600" dirty="0" smtClean="0"/>
              <a:t>Human Rights and other international Conventions </a:t>
            </a:r>
            <a:r>
              <a:rPr lang="en-ZA" sz="2600" dirty="0"/>
              <a:t>and </a:t>
            </a:r>
            <a:r>
              <a:rPr lang="en-ZA" sz="2600" dirty="0" smtClean="0"/>
              <a:t>Treaties </a:t>
            </a:r>
          </a:p>
          <a:p>
            <a:pPr>
              <a:buClr>
                <a:srgbClr val="FFC000"/>
              </a:buClr>
              <a:buFont typeface="Wingdings" panose="05000000000000000000" pitchFamily="2" charset="2"/>
              <a:buChar char="§"/>
            </a:pPr>
            <a:r>
              <a:rPr lang="en-ZA" sz="2600" dirty="0" smtClean="0"/>
              <a:t>Treaties supported by African Group at WIPO SCCR</a:t>
            </a:r>
          </a:p>
          <a:p>
            <a:pPr>
              <a:buClr>
                <a:srgbClr val="FFC000"/>
              </a:buClr>
              <a:buFont typeface="Wingdings" panose="05000000000000000000" pitchFamily="2" charset="2"/>
              <a:buChar char="§"/>
            </a:pPr>
            <a:r>
              <a:rPr lang="en-ZA" sz="2600" dirty="0" smtClean="0"/>
              <a:t>Progressive foreign copyright regimes</a:t>
            </a:r>
          </a:p>
          <a:p>
            <a:pPr>
              <a:buClr>
                <a:srgbClr val="FFC000"/>
              </a:buClr>
              <a:buFont typeface="Wingdings" panose="05000000000000000000" pitchFamily="2" charset="2"/>
              <a:buChar char="§"/>
            </a:pPr>
            <a:r>
              <a:rPr lang="en-ZA" sz="2600" dirty="0" err="1" smtClean="0"/>
              <a:t>eIFL</a:t>
            </a:r>
            <a:r>
              <a:rPr lang="en-ZA" sz="2600" dirty="0" smtClean="0"/>
              <a:t> Model Copyright Law - expands on WIPOs Model Law for Developing Countries - </a:t>
            </a:r>
            <a:r>
              <a:rPr lang="en-ZA" sz="2600" u="sng" dirty="0" smtClean="0">
                <a:solidFill>
                  <a:srgbClr val="FFFF00"/>
                </a:solidFill>
              </a:rPr>
              <a:t>http://www.eifl.net/system/files/resources/201607/eifl_draft_law_2016_online.pdf</a:t>
            </a:r>
            <a:endParaRPr lang="en-ZA" sz="2600" u="sng" dirty="0">
              <a:solidFill>
                <a:srgbClr val="FFFF00"/>
              </a:solidFill>
            </a:endParaRPr>
          </a:p>
          <a:p>
            <a:pPr>
              <a:buClr>
                <a:srgbClr val="FFC000"/>
              </a:buClr>
              <a:buFont typeface="Wingdings" panose="05000000000000000000" pitchFamily="2" charset="2"/>
              <a:buChar char="§"/>
            </a:pPr>
            <a:r>
              <a:rPr lang="en-ZA" sz="2600" dirty="0"/>
              <a:t>SA </a:t>
            </a:r>
            <a:r>
              <a:rPr lang="en-ZA" sz="2600" dirty="0" smtClean="0"/>
              <a:t>Constitution and National </a:t>
            </a:r>
            <a:r>
              <a:rPr lang="en-ZA" sz="2600" dirty="0"/>
              <a:t>Development Plan (NDP)</a:t>
            </a:r>
          </a:p>
          <a:p>
            <a:pPr>
              <a:buClr>
                <a:srgbClr val="FFC000"/>
              </a:buClr>
              <a:buFont typeface="Wingdings" panose="05000000000000000000" pitchFamily="2" charset="2"/>
              <a:buChar char="§"/>
            </a:pPr>
            <a:r>
              <a:rPr lang="en-ZA" sz="2600" dirty="0" smtClean="0"/>
              <a:t>Various </a:t>
            </a:r>
            <a:r>
              <a:rPr lang="en-ZA" sz="2600" dirty="0"/>
              <a:t>pieces of legislation relating to Libraries, Education, </a:t>
            </a:r>
            <a:r>
              <a:rPr lang="en-ZA" sz="2600" dirty="0" smtClean="0"/>
              <a:t>Archives, Disabilities</a:t>
            </a:r>
            <a:r>
              <a:rPr lang="en-ZA" sz="2600" dirty="0"/>
              <a:t>, etc. </a:t>
            </a:r>
          </a:p>
          <a:p>
            <a:pPr>
              <a:buClr>
                <a:srgbClr val="FFC000"/>
              </a:buClr>
              <a:buFont typeface="Wingdings" panose="05000000000000000000" pitchFamily="2" charset="2"/>
              <a:buChar char="§"/>
            </a:pPr>
            <a:r>
              <a:rPr lang="en-ZA" sz="2600" dirty="0" smtClean="0"/>
              <a:t>Global </a:t>
            </a:r>
            <a:r>
              <a:rPr lang="en-ZA" sz="2600" dirty="0"/>
              <a:t>sustainable development goals</a:t>
            </a:r>
          </a:p>
          <a:p>
            <a:pPr>
              <a:buClr>
                <a:srgbClr val="FFC000"/>
              </a:buClr>
              <a:buFont typeface="Wingdings" panose="05000000000000000000" pitchFamily="2" charset="2"/>
              <a:buChar char="§"/>
            </a:pPr>
            <a:r>
              <a:rPr lang="en-ZA" dirty="0"/>
              <a:t>2015 Cape Town Declaration - commits to fair and balanced copyright laws -  </a:t>
            </a:r>
            <a:r>
              <a:rPr lang="en-ZA" u="sng" dirty="0">
                <a:solidFill>
                  <a:srgbClr val="FFFF00"/>
                </a:solidFill>
              </a:rPr>
              <a:t>https://www.ifla.org/files/asset/wlic/2015/documents/cape-town-decaration-of-ministers.pdf</a:t>
            </a:r>
          </a:p>
          <a:p>
            <a:pPr>
              <a:buClr>
                <a:srgbClr val="FFC000"/>
              </a:buClr>
              <a:buFont typeface="Wingdings" panose="05000000000000000000" pitchFamily="2" charset="2"/>
              <a:buChar char="§"/>
            </a:pPr>
            <a:endParaRPr lang="en-ZA" dirty="0"/>
          </a:p>
          <a:p>
            <a:pPr>
              <a:buClr>
                <a:srgbClr val="FFC000"/>
              </a:buClr>
              <a:buFont typeface="Wingdings" panose="05000000000000000000" pitchFamily="2" charset="2"/>
              <a:buChar char="§"/>
            </a:pPr>
            <a:endParaRPr lang="en-ZA" dirty="0"/>
          </a:p>
        </p:txBody>
      </p:sp>
    </p:spTree>
    <p:extLst>
      <p:ext uri="{BB962C8B-B14F-4D97-AF65-F5344CB8AC3E}">
        <p14:creationId xmlns:p14="http://schemas.microsoft.com/office/powerpoint/2010/main" val="2438966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threePt" dir="t"/>
            </a:scene3d>
            <a:sp3d extrusionH="57150">
              <a:bevelT w="38100" h="38100"/>
            </a:sp3d>
          </a:bodyPr>
          <a:lstStyle/>
          <a:p>
            <a:pPr algn="ctr"/>
            <a:r>
              <a:rPr lang="en-ZA" sz="4800" b="1" dirty="0" smtClean="0">
                <a:solidFill>
                  <a:srgbClr val="FFFF00"/>
                </a:solidFill>
                <a:effectLst>
                  <a:outerShdw blurRad="38100" dist="38100" dir="2700000" algn="tl">
                    <a:srgbClr val="000000">
                      <a:alpha val="43137"/>
                    </a:srgbClr>
                  </a:outerShdw>
                </a:effectLst>
                <a:latin typeface="Bookman Old Style" panose="02050604050505020204" pitchFamily="18" charset="0"/>
              </a:rPr>
              <a:t>Support for L &amp; E’s in Bill </a:t>
            </a:r>
            <a:endParaRPr lang="en-ZA" sz="4800" b="1" dirty="0">
              <a:solidFill>
                <a:srgbClr val="FFFF00"/>
              </a:solidFill>
              <a:effectLst>
                <a:outerShdw blurRad="38100" dist="38100" dir="2700000" algn="tl">
                  <a:srgbClr val="000000">
                    <a:alpha val="43137"/>
                  </a:srgbClr>
                </a:outerShdw>
              </a:effectLst>
              <a:latin typeface="Bookman Old Style" panose="02050604050505020204" pitchFamily="18" charset="0"/>
            </a:endParaRPr>
          </a:p>
        </p:txBody>
      </p:sp>
      <p:sp>
        <p:nvSpPr>
          <p:cNvPr id="3" name="Content Placeholder 2"/>
          <p:cNvSpPr>
            <a:spLocks noGrp="1"/>
          </p:cNvSpPr>
          <p:nvPr>
            <p:ph idx="1"/>
          </p:nvPr>
        </p:nvSpPr>
        <p:spPr>
          <a:xfrm>
            <a:off x="838199" y="1690687"/>
            <a:ext cx="10857931" cy="4901181"/>
          </a:xfrm>
        </p:spPr>
        <p:txBody>
          <a:bodyPr>
            <a:normAutofit fontScale="47500" lnSpcReduction="20000"/>
          </a:bodyPr>
          <a:lstStyle/>
          <a:p>
            <a:pPr>
              <a:buClr>
                <a:srgbClr val="FFC000"/>
              </a:buClr>
              <a:buFont typeface="Wingdings" panose="05000000000000000000" pitchFamily="2" charset="2"/>
              <a:buChar char="§"/>
            </a:pPr>
            <a:endParaRPr lang="en-ZA" dirty="0" smtClean="0"/>
          </a:p>
          <a:p>
            <a:pPr>
              <a:buClr>
                <a:srgbClr val="FFC000"/>
              </a:buClr>
              <a:buFont typeface="Wingdings" panose="05000000000000000000" pitchFamily="2" charset="2"/>
              <a:buChar char="§"/>
            </a:pPr>
            <a:r>
              <a:rPr lang="en-ZA" sz="3600" dirty="0" smtClean="0"/>
              <a:t>International Federation of Libraries &amp; Institutions (IFLA) – represents libraries in 150 countries</a:t>
            </a:r>
          </a:p>
          <a:p>
            <a:pPr>
              <a:buClr>
                <a:srgbClr val="FFC000"/>
              </a:buClr>
              <a:buFont typeface="Wingdings" panose="05000000000000000000" pitchFamily="2" charset="2"/>
              <a:buChar char="§"/>
            </a:pPr>
            <a:r>
              <a:rPr lang="en-ZA" sz="3600" dirty="0"/>
              <a:t>Global Expert network on Copyright User Rights </a:t>
            </a:r>
            <a:endParaRPr lang="en-ZA" sz="3600" dirty="0" smtClean="0"/>
          </a:p>
          <a:p>
            <a:pPr>
              <a:buClr>
                <a:srgbClr val="FFC000"/>
              </a:buClr>
              <a:buFont typeface="Wingdings" panose="05000000000000000000" pitchFamily="2" charset="2"/>
              <a:buChar char="§"/>
            </a:pPr>
            <a:r>
              <a:rPr lang="en-ZA" sz="3600" dirty="0" smtClean="0"/>
              <a:t>Library Copyright Alliance (USA)</a:t>
            </a:r>
          </a:p>
          <a:p>
            <a:pPr>
              <a:buClr>
                <a:srgbClr val="FFC000"/>
              </a:buClr>
              <a:buFont typeface="Wingdings" panose="05000000000000000000" pitchFamily="2" charset="2"/>
              <a:buChar char="§"/>
            </a:pPr>
            <a:r>
              <a:rPr lang="en-ZA" sz="3600" dirty="0"/>
              <a:t>Australian Digital Alliance and Australian Libraries Copyright Commission, </a:t>
            </a:r>
            <a:endParaRPr lang="en-ZA" sz="3600" dirty="0" smtClean="0"/>
          </a:p>
          <a:p>
            <a:pPr>
              <a:buClr>
                <a:srgbClr val="FFC000"/>
              </a:buClr>
              <a:buFont typeface="Wingdings" panose="05000000000000000000" pitchFamily="2" charset="2"/>
              <a:buChar char="§"/>
            </a:pPr>
            <a:r>
              <a:rPr lang="en-ZA" sz="3600" dirty="0" smtClean="0"/>
              <a:t>German </a:t>
            </a:r>
            <a:r>
              <a:rPr lang="en-ZA" sz="3600" dirty="0"/>
              <a:t>Coalition for Action “Copyright for Education and Research”, </a:t>
            </a:r>
            <a:endParaRPr lang="en-ZA" sz="3600" dirty="0" smtClean="0"/>
          </a:p>
          <a:p>
            <a:pPr>
              <a:buClr>
                <a:srgbClr val="FFC000"/>
              </a:buClr>
              <a:buFont typeface="Wingdings" panose="05000000000000000000" pitchFamily="2" charset="2"/>
              <a:buChar char="§"/>
            </a:pPr>
            <a:r>
              <a:rPr lang="en-ZA" sz="3600" dirty="0" smtClean="0"/>
              <a:t>African </a:t>
            </a:r>
            <a:r>
              <a:rPr lang="en-ZA" sz="3600" dirty="0"/>
              <a:t>Union for the Blind (relating to persons with </a:t>
            </a:r>
            <a:r>
              <a:rPr lang="en-ZA" sz="3600" dirty="0" smtClean="0"/>
              <a:t>disabilities)</a:t>
            </a:r>
          </a:p>
          <a:p>
            <a:pPr>
              <a:buClr>
                <a:srgbClr val="FFC000"/>
              </a:buClr>
              <a:buFont typeface="Wingdings" panose="05000000000000000000" pitchFamily="2" charset="2"/>
              <a:buChar char="§"/>
            </a:pPr>
            <a:r>
              <a:rPr lang="en-ZA" sz="3600" dirty="0" smtClean="0"/>
              <a:t>Electronic Information for Libraries (eIFL)</a:t>
            </a:r>
          </a:p>
          <a:p>
            <a:pPr>
              <a:buClr>
                <a:srgbClr val="FFC000"/>
              </a:buClr>
              <a:buFont typeface="Wingdings" panose="05000000000000000000" pitchFamily="2" charset="2"/>
              <a:buChar char="§"/>
            </a:pPr>
            <a:r>
              <a:rPr lang="en-ZA" sz="3600" dirty="0" smtClean="0"/>
              <a:t>Department of Arts and Culture </a:t>
            </a:r>
          </a:p>
          <a:p>
            <a:pPr>
              <a:buClr>
                <a:srgbClr val="FFC000"/>
              </a:buClr>
              <a:buFont typeface="Wingdings" panose="05000000000000000000" pitchFamily="2" charset="2"/>
              <a:buChar char="§"/>
            </a:pPr>
            <a:r>
              <a:rPr lang="en-US" sz="3600" dirty="0" smtClean="0"/>
              <a:t>National Department of Education</a:t>
            </a:r>
            <a:endParaRPr lang="en-ZA" sz="3600" dirty="0" smtClean="0"/>
          </a:p>
          <a:p>
            <a:pPr>
              <a:buClr>
                <a:srgbClr val="FFC000"/>
              </a:buClr>
              <a:buFont typeface="Wingdings" panose="05000000000000000000" pitchFamily="2" charset="2"/>
              <a:buChar char="§"/>
            </a:pPr>
            <a:r>
              <a:rPr lang="en-ZA" sz="3600" dirty="0" smtClean="0"/>
              <a:t>DAC Legal Deposit Committee </a:t>
            </a:r>
          </a:p>
          <a:p>
            <a:pPr>
              <a:buClr>
                <a:srgbClr val="FFC000"/>
              </a:buClr>
              <a:buFont typeface="Wingdings" panose="05000000000000000000" pitchFamily="2" charset="2"/>
              <a:buChar char="§"/>
            </a:pPr>
            <a:r>
              <a:rPr lang="en-ZA" sz="3600" dirty="0" smtClean="0"/>
              <a:t>National Council for Library and Information Services (NCLIS)</a:t>
            </a:r>
          </a:p>
          <a:p>
            <a:pPr>
              <a:buClr>
                <a:srgbClr val="FFC000"/>
              </a:buClr>
              <a:buFont typeface="Wingdings" panose="05000000000000000000" pitchFamily="2" charset="2"/>
              <a:buChar char="§"/>
            </a:pPr>
            <a:r>
              <a:rPr lang="en-ZA" sz="3600" dirty="0" smtClean="0"/>
              <a:t>Library and Information Association of SA (LIASA)</a:t>
            </a:r>
          </a:p>
          <a:p>
            <a:pPr>
              <a:buClr>
                <a:srgbClr val="FFC000"/>
              </a:buClr>
              <a:buFont typeface="Wingdings" panose="05000000000000000000" pitchFamily="2" charset="2"/>
              <a:buChar char="§"/>
            </a:pPr>
            <a:r>
              <a:rPr lang="en-ZA" sz="3600" dirty="0" smtClean="0"/>
              <a:t>Universities South Africa </a:t>
            </a:r>
          </a:p>
          <a:p>
            <a:pPr>
              <a:buClr>
                <a:srgbClr val="FFC000"/>
              </a:buClr>
              <a:buFont typeface="Wingdings" panose="05000000000000000000" pitchFamily="2" charset="2"/>
              <a:buChar char="§"/>
            </a:pPr>
            <a:r>
              <a:rPr lang="en-ZA" sz="3600" dirty="0" smtClean="0"/>
              <a:t>Southern African Research Universities Association (SARUA)</a:t>
            </a:r>
          </a:p>
          <a:p>
            <a:pPr>
              <a:buClr>
                <a:srgbClr val="FFC000"/>
              </a:buClr>
              <a:buFont typeface="Wingdings" panose="05000000000000000000" pitchFamily="2" charset="2"/>
              <a:buChar char="§"/>
            </a:pPr>
            <a:r>
              <a:rPr lang="en-ZA" sz="3600" dirty="0" smtClean="0"/>
              <a:t>Informally by NGOs, e.g. Freedom of Expression Institute, Media Monitoring Group, Wikipedia, and ENCODE</a:t>
            </a:r>
          </a:p>
          <a:p>
            <a:pPr>
              <a:buClr>
                <a:srgbClr val="FFC000"/>
              </a:buClr>
              <a:buFont typeface="Wingdings" panose="05000000000000000000" pitchFamily="2" charset="2"/>
              <a:buChar char="§"/>
            </a:pPr>
            <a:endParaRPr lang="en-ZA" dirty="0"/>
          </a:p>
          <a:p>
            <a:endParaRPr lang="en-ZA" dirty="0" smtClean="0"/>
          </a:p>
          <a:p>
            <a:endParaRPr lang="en-ZA" dirty="0"/>
          </a:p>
        </p:txBody>
      </p:sp>
    </p:spTree>
    <p:extLst>
      <p:ext uri="{BB962C8B-B14F-4D97-AF65-F5344CB8AC3E}">
        <p14:creationId xmlns:p14="http://schemas.microsoft.com/office/powerpoint/2010/main" val="3739578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2142</TotalTime>
  <Words>5548</Words>
  <Application>Microsoft Office PowerPoint</Application>
  <PresentationFormat>Widescreen</PresentationFormat>
  <Paragraphs>403</Paragraphs>
  <Slides>22</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Bookman Old Style</vt:lpstr>
      <vt:lpstr>Calibri</vt:lpstr>
      <vt:lpstr>Calibri Light</vt:lpstr>
      <vt:lpstr>Wingdings</vt:lpstr>
      <vt:lpstr>Office Theme</vt:lpstr>
      <vt:lpstr>Slide</vt:lpstr>
      <vt:lpstr>Copyright Amendment Bill: Libraries &amp; Related Sectors</vt:lpstr>
      <vt:lpstr>Knowledge Hierarchy</vt:lpstr>
      <vt:lpstr>Library &amp; Related  Information Sectors</vt:lpstr>
      <vt:lpstr>International Copyright Trends</vt:lpstr>
      <vt:lpstr>ACA2K Research Findings </vt:lpstr>
      <vt:lpstr>Current Copyright Act 1978</vt:lpstr>
      <vt:lpstr>   Copyright Reform</vt:lpstr>
      <vt:lpstr>Framework of 2017 Bill </vt:lpstr>
      <vt:lpstr>Support for L &amp; E’s in Bill </vt:lpstr>
      <vt:lpstr>  L &amp; Es for  Libraries &amp; Related Sectors </vt:lpstr>
      <vt:lpstr>L &amp; E’s for Education &amp;  Academic Activities</vt:lpstr>
      <vt:lpstr>Persons with Disabilities</vt:lpstr>
      <vt:lpstr>Quotation</vt:lpstr>
      <vt:lpstr>‘Orphan’ Works</vt:lpstr>
      <vt:lpstr>Unpublished Cultural Heritage   </vt:lpstr>
      <vt:lpstr>Fair Use Provisions</vt:lpstr>
      <vt:lpstr>Capture of Copyright Works </vt:lpstr>
      <vt:lpstr>Parallel Importation </vt:lpstr>
      <vt:lpstr>Conclusion </vt:lpstr>
      <vt:lpstr>Useful Resources</vt:lpstr>
      <vt:lpstr>             THANK  YOU  </vt:lpstr>
      <vt:lpstr>Brief Bio</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Amendment Bill 2017 Libraries &amp; Related Sectors</dc:title>
  <dc:creator>Denise Nicholson</dc:creator>
  <cp:lastModifiedBy>Michael Palmedo</cp:lastModifiedBy>
  <cp:revision>326</cp:revision>
  <dcterms:created xsi:type="dcterms:W3CDTF">2017-07-30T11:19:18Z</dcterms:created>
  <dcterms:modified xsi:type="dcterms:W3CDTF">2017-08-28T14:33:42Z</dcterms:modified>
</cp:coreProperties>
</file>