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6" r:id="rId7"/>
    <p:sldId id="265" r:id="rId8"/>
    <p:sldId id="264" r:id="rId9"/>
    <p:sldId id="267" r:id="rId10"/>
    <p:sldId id="268" r:id="rId11"/>
    <p:sldId id="260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14" autoAdjust="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esktop\LAC%20Titl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palmedo\Desktop\LAC%20Title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64129483814523"/>
          <c:y val="0.15325240594925635"/>
          <c:w val="0.84453870810396481"/>
          <c:h val="0.73076771653543304"/>
        </c:manualLayout>
      </c:layout>
      <c:barChart>
        <c:barDir val="col"/>
        <c:grouping val="clustered"/>
        <c:varyColors val="0"/>
        <c:ser>
          <c:idx val="0"/>
          <c:order val="0"/>
          <c:tx>
            <c:v>EU</c:v>
          </c:tx>
          <c:invertIfNegative val="0"/>
          <c:cat>
            <c:strRef>
              <c:f>'IP Industries'!$A$21:$A$23</c:f>
              <c:strCache>
                <c:ptCount val="3"/>
                <c:pt idx="0">
                  <c:v>Trademark</c:v>
                </c:pt>
                <c:pt idx="1">
                  <c:v>Patent</c:v>
                </c:pt>
                <c:pt idx="2">
                  <c:v>Copyright</c:v>
                </c:pt>
              </c:strCache>
            </c:strRef>
          </c:cat>
          <c:val>
            <c:numRef>
              <c:f>'IP Industries'!$B$21:$B$23</c:f>
              <c:numCache>
                <c:formatCode>_(* #,##0_);_(* \(#,##0\);_(* "-"??_);_(@_)</c:formatCode>
                <c:ptCount val="3"/>
                <c:pt idx="0">
                  <c:v>4164</c:v>
                </c:pt>
                <c:pt idx="1">
                  <c:v>1704</c:v>
                </c:pt>
                <c:pt idx="2">
                  <c:v>510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'IP Industries'!$A$21:$A$23</c:f>
              <c:strCache>
                <c:ptCount val="3"/>
                <c:pt idx="0">
                  <c:v>Trademark</c:v>
                </c:pt>
                <c:pt idx="1">
                  <c:v>Patent</c:v>
                </c:pt>
                <c:pt idx="2">
                  <c:v>Copyright</c:v>
                </c:pt>
              </c:strCache>
            </c:strRef>
          </c:cat>
          <c:val>
            <c:numRef>
              <c:f>'IP Industries'!$C$21:$C$23</c:f>
              <c:numCache>
                <c:formatCode>_(* #,##0_);_(* \(#,##0\);_(* "-"??_);_(@_)</c:formatCode>
                <c:ptCount val="3"/>
                <c:pt idx="0">
                  <c:v>4500</c:v>
                </c:pt>
                <c:pt idx="1">
                  <c:v>763</c:v>
                </c:pt>
                <c:pt idx="2">
                  <c:v>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22976"/>
        <c:axId val="88624512"/>
      </c:barChart>
      <c:catAx>
        <c:axId val="88622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8624512"/>
        <c:crosses val="autoZero"/>
        <c:auto val="1"/>
        <c:lblAlgn val="ctr"/>
        <c:lblOffset val="100"/>
        <c:noMultiLvlLbl val="0"/>
      </c:catAx>
      <c:valAx>
        <c:axId val="886245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862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95573646514526E-2"/>
          <c:y val="1.3382718607542478E-2"/>
          <c:w val="0.91646770318964366"/>
          <c:h val="0.86904769305152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'IP Industries'!$B$1</c:f>
              <c:strCache>
                <c:ptCount val="1"/>
                <c:pt idx="0">
                  <c:v>Dept. Commerce</c:v>
                </c:pt>
              </c:strCache>
            </c:strRef>
          </c:tx>
          <c:invertIfNegative val="0"/>
          <c:cat>
            <c:strRef>
              <c:f>'IP Industries'!$A$2:$A$4</c:f>
              <c:strCache>
                <c:ptCount val="3"/>
                <c:pt idx="0">
                  <c:v>Trademark</c:v>
                </c:pt>
                <c:pt idx="1">
                  <c:v>Patent</c:v>
                </c:pt>
                <c:pt idx="2">
                  <c:v>Copyright</c:v>
                </c:pt>
              </c:strCache>
            </c:strRef>
          </c:cat>
          <c:val>
            <c:numRef>
              <c:f>'IP Industries'!$B$2:$B$4</c:f>
              <c:numCache>
                <c:formatCode>_(* #,##0_);_(* \(#,##0\);_(* "-"??_);_(@_)</c:formatCode>
                <c:ptCount val="3"/>
                <c:pt idx="0">
                  <c:v>22590</c:v>
                </c:pt>
                <c:pt idx="1">
                  <c:v>2891</c:v>
                </c:pt>
                <c:pt idx="2">
                  <c:v>5100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114880"/>
        <c:axId val="87116416"/>
      </c:barChart>
      <c:catAx>
        <c:axId val="87114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116416"/>
        <c:crosses val="autoZero"/>
        <c:auto val="1"/>
        <c:lblAlgn val="ctr"/>
        <c:lblOffset val="100"/>
        <c:noMultiLvlLbl val="0"/>
      </c:catAx>
      <c:valAx>
        <c:axId val="871164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11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34225916565636E-2"/>
          <c:y val="4.486944065071527E-2"/>
          <c:w val="0.88815488972969292"/>
          <c:h val="0.81014744593631616"/>
        </c:manualLayout>
      </c:layout>
      <c:lineChart>
        <c:grouping val="standard"/>
        <c:varyColors val="0"/>
        <c:ser>
          <c:idx val="0"/>
          <c:order val="0"/>
          <c:spPr>
            <a:ln w="41275"/>
          </c:spPr>
          <c:marker>
            <c:symbol val="none"/>
          </c:marker>
          <c:cat>
            <c:numRef>
              <c:f>Sheet3!$A$1:$A$33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Sheet3!$C$1:$C$33</c:f>
              <c:numCache>
                <c:formatCode>_(* #,##0.0000_);_(* \(#,##0.0000\);_(* "-"??_);_(@_)</c:formatCode>
                <c:ptCount val="33"/>
                <c:pt idx="0">
                  <c:v>7.6346999999999998E-2</c:v>
                </c:pt>
                <c:pt idx="1">
                  <c:v>7.8663999999999998E-2</c:v>
                </c:pt>
                <c:pt idx="2">
                  <c:v>8.2599000000000006E-2</c:v>
                </c:pt>
                <c:pt idx="3">
                  <c:v>8.6905999999999997E-2</c:v>
                </c:pt>
                <c:pt idx="4">
                  <c:v>9.4708000000000001E-2</c:v>
                </c:pt>
                <c:pt idx="5">
                  <c:v>0.108783</c:v>
                </c:pt>
                <c:pt idx="6">
                  <c:v>0.11044900000000001</c:v>
                </c:pt>
                <c:pt idx="7">
                  <c:v>0.116906</c:v>
                </c:pt>
                <c:pt idx="8">
                  <c:v>0.126947</c:v>
                </c:pt>
                <c:pt idx="9">
                  <c:v>0.132026</c:v>
                </c:pt>
                <c:pt idx="10">
                  <c:v>0.13947499999999999</c:v>
                </c:pt>
                <c:pt idx="11">
                  <c:v>0.14885699999999999</c:v>
                </c:pt>
                <c:pt idx="12">
                  <c:v>0.155251</c:v>
                </c:pt>
                <c:pt idx="13">
                  <c:v>0.16520099999999999</c:v>
                </c:pt>
                <c:pt idx="14">
                  <c:v>0.185027</c:v>
                </c:pt>
                <c:pt idx="15">
                  <c:v>0.19103800000000001</c:v>
                </c:pt>
                <c:pt idx="16">
                  <c:v>0.20039699999999999</c:v>
                </c:pt>
                <c:pt idx="17">
                  <c:v>0.21836800000000001</c:v>
                </c:pt>
                <c:pt idx="18">
                  <c:v>0.218391</c:v>
                </c:pt>
                <c:pt idx="19">
                  <c:v>0.24338499999999999</c:v>
                </c:pt>
                <c:pt idx="20">
                  <c:v>0.30073100000000003</c:v>
                </c:pt>
                <c:pt idx="21">
                  <c:v>0.2666</c:v>
                </c:pt>
                <c:pt idx="22">
                  <c:v>0.26782699999999998</c:v>
                </c:pt>
                <c:pt idx="23">
                  <c:v>0.28923599999999999</c:v>
                </c:pt>
                <c:pt idx="24">
                  <c:v>0.32209199999999999</c:v>
                </c:pt>
                <c:pt idx="25">
                  <c:v>0.31658599999999998</c:v>
                </c:pt>
                <c:pt idx="26">
                  <c:v>0.328426</c:v>
                </c:pt>
                <c:pt idx="27">
                  <c:v>0.46383600000000003</c:v>
                </c:pt>
                <c:pt idx="28">
                  <c:v>0.61346400000000001</c:v>
                </c:pt>
                <c:pt idx="29">
                  <c:v>1.393607</c:v>
                </c:pt>
                <c:pt idx="30">
                  <c:v>4.1893289999999999</c:v>
                </c:pt>
                <c:pt idx="31">
                  <c:v>2.3714520000000001</c:v>
                </c:pt>
                <c:pt idx="32">
                  <c:v>2.3486750000000001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2480"/>
        <c:axId val="34351744"/>
      </c:lineChart>
      <c:catAx>
        <c:axId val="14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4351744"/>
        <c:crosses val="autoZero"/>
        <c:auto val="1"/>
        <c:lblAlgn val="ctr"/>
        <c:lblOffset val="100"/>
        <c:noMultiLvlLbl val="0"/>
      </c:catAx>
      <c:valAx>
        <c:axId val="343517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9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0" dirty="0"/>
              <a:t>Chile </a:t>
            </a:r>
          </a:p>
        </c:rich>
      </c:tx>
      <c:layout>
        <c:manualLayout>
          <c:xMode val="edge"/>
          <c:yMode val="edge"/>
          <c:x val="0.4189374453193350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767629046369203"/>
          <c:y val="0.13090909090909092"/>
          <c:w val="0.74764457567804021"/>
          <c:h val="0.74904338662212677"/>
        </c:manualLayout>
      </c:layout>
      <c:lineChart>
        <c:grouping val="standard"/>
        <c:varyColors val="0"/>
        <c:ser>
          <c:idx val="0"/>
          <c:order val="0"/>
          <c:tx>
            <c:strRef>
              <c:f>'New Titles 2000-2011'!$A$5</c:f>
              <c:strCache>
                <c:ptCount val="1"/>
                <c:pt idx="0">
                  <c:v>Chile 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'New Titles 2000-2011'!$B$1:$M$1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'New Titles 2000-2011'!$B$5:$M$5</c:f>
              <c:numCache>
                <c:formatCode>#,##0</c:formatCode>
                <c:ptCount val="12"/>
                <c:pt idx="0">
                  <c:v>2418</c:v>
                </c:pt>
                <c:pt idx="1">
                  <c:v>2581</c:v>
                </c:pt>
                <c:pt idx="2">
                  <c:v>2863</c:v>
                </c:pt>
                <c:pt idx="3">
                  <c:v>3331</c:v>
                </c:pt>
                <c:pt idx="4">
                  <c:v>3135</c:v>
                </c:pt>
                <c:pt idx="5">
                  <c:v>3462</c:v>
                </c:pt>
                <c:pt idx="6">
                  <c:v>3522</c:v>
                </c:pt>
                <c:pt idx="7">
                  <c:v>3771</c:v>
                </c:pt>
                <c:pt idx="8">
                  <c:v>3751</c:v>
                </c:pt>
                <c:pt idx="9">
                  <c:v>4541</c:v>
                </c:pt>
                <c:pt idx="10">
                  <c:v>5113</c:v>
                </c:pt>
                <c:pt idx="11">
                  <c:v>5712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68864"/>
        <c:axId val="104470400"/>
      </c:lineChart>
      <c:catAx>
        <c:axId val="1044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700000"/>
          <a:lstStyle/>
          <a:p>
            <a:pPr>
              <a:defRPr sz="1400"/>
            </a:pPr>
            <a:endParaRPr lang="en-US"/>
          </a:p>
        </c:txPr>
        <c:crossAx val="104470400"/>
        <c:crosses val="autoZero"/>
        <c:auto val="1"/>
        <c:lblAlgn val="ctr"/>
        <c:lblOffset val="100"/>
        <c:tickLblSkip val="1"/>
        <c:noMultiLvlLbl val="0"/>
      </c:catAx>
      <c:valAx>
        <c:axId val="104470400"/>
        <c:scaling>
          <c:orientation val="minMax"/>
          <c:max val="9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46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0" dirty="0"/>
              <a:t>18 </a:t>
            </a:r>
            <a:r>
              <a:rPr lang="en-US" sz="2400" b="0" dirty="0" smtClean="0"/>
              <a:t>Other</a:t>
            </a:r>
            <a:r>
              <a:rPr lang="en-US" sz="2400" b="0" baseline="0" dirty="0" smtClean="0"/>
              <a:t> </a:t>
            </a:r>
            <a:r>
              <a:rPr lang="en-US" sz="2400" b="0" dirty="0" smtClean="0"/>
              <a:t>Lat. Am. </a:t>
            </a:r>
            <a:r>
              <a:rPr lang="en-US" sz="2400" b="0" dirty="0"/>
              <a:t>Countries</a:t>
            </a:r>
          </a:p>
        </c:rich>
      </c:tx>
      <c:layout>
        <c:manualLayout>
          <c:xMode val="edge"/>
          <c:yMode val="edge"/>
          <c:x val="0.185958415354330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071235236220472"/>
          <c:y val="0.13090909090909092"/>
          <c:w val="0.76552595964566916"/>
          <c:h val="0.74904338662212677"/>
        </c:manualLayout>
      </c:layout>
      <c:lineChart>
        <c:grouping val="standard"/>
        <c:varyColors val="0"/>
        <c:ser>
          <c:idx val="0"/>
          <c:order val="0"/>
          <c:tx>
            <c:strRef>
              <c:f>'New Titles 2000-2011'!$A$38</c:f>
              <c:strCache>
                <c:ptCount val="1"/>
                <c:pt idx="0">
                  <c:v>18 Latin American Countries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Lit>
              <c:formatCode>General</c:formatCode>
              <c:ptCount val="12"/>
              <c:pt idx="0">
                <c:v>2000</c:v>
              </c:pt>
              <c:pt idx="1">
                <c:v>2001</c:v>
              </c:pt>
              <c:pt idx="2">
                <c:v>2002</c:v>
              </c:pt>
              <c:pt idx="3">
                <c:v>2003</c:v>
              </c:pt>
              <c:pt idx="4">
                <c:v>2004</c:v>
              </c:pt>
              <c:pt idx="5">
                <c:v>2005</c:v>
              </c:pt>
              <c:pt idx="6">
                <c:v>2006</c:v>
              </c:pt>
              <c:pt idx="7">
                <c:v>2007</c:v>
              </c:pt>
              <c:pt idx="8">
                <c:v>2008</c:v>
              </c:pt>
              <c:pt idx="9">
                <c:v>2009</c:v>
              </c:pt>
              <c:pt idx="10">
                <c:v>2010</c:v>
              </c:pt>
              <c:pt idx="11">
                <c:v>2011</c:v>
              </c:pt>
            </c:numLit>
          </c:cat>
          <c:val>
            <c:numRef>
              <c:f>'New Titles 2000-2011'!$B$38:$M$38</c:f>
              <c:numCache>
                <c:formatCode>#,##0</c:formatCode>
                <c:ptCount val="12"/>
                <c:pt idx="0">
                  <c:v>47230</c:v>
                </c:pt>
                <c:pt idx="1">
                  <c:v>50716</c:v>
                </c:pt>
                <c:pt idx="2">
                  <c:v>57190</c:v>
                </c:pt>
                <c:pt idx="3">
                  <c:v>55058</c:v>
                </c:pt>
                <c:pt idx="4">
                  <c:v>52843</c:v>
                </c:pt>
                <c:pt idx="5">
                  <c:v>81652</c:v>
                </c:pt>
                <c:pt idx="6">
                  <c:v>86857</c:v>
                </c:pt>
                <c:pt idx="7">
                  <c:v>95545</c:v>
                </c:pt>
                <c:pt idx="8">
                  <c:v>108456</c:v>
                </c:pt>
                <c:pt idx="9">
                  <c:v>121820</c:v>
                </c:pt>
                <c:pt idx="10">
                  <c:v>135863</c:v>
                </c:pt>
                <c:pt idx="11">
                  <c:v>161975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90496"/>
        <c:axId val="104492032"/>
      </c:lineChart>
      <c:catAx>
        <c:axId val="1044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700000" vert="horz"/>
          <a:lstStyle/>
          <a:p>
            <a:pPr>
              <a:defRPr sz="1400"/>
            </a:pPr>
            <a:endParaRPr lang="en-US"/>
          </a:p>
        </c:txPr>
        <c:crossAx val="104492032"/>
        <c:crosses val="autoZero"/>
        <c:auto val="1"/>
        <c:lblAlgn val="ctr"/>
        <c:lblOffset val="100"/>
        <c:noMultiLvlLbl val="0"/>
      </c:catAx>
      <c:valAx>
        <c:axId val="1044920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490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'New Drug Approval'!$B$1</c:f>
              <c:strCache>
                <c:ptCount val="1"/>
                <c:pt idx="0">
                  <c:v>NDA Approvals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numRef>
              <c:f>'New Drug Approval'!$A$2:$A$33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'New Drug Approval'!$B$2:$B$33</c:f>
              <c:numCache>
                <c:formatCode>General</c:formatCode>
                <c:ptCount val="32"/>
                <c:pt idx="0">
                  <c:v>114</c:v>
                </c:pt>
                <c:pt idx="1">
                  <c:v>96</c:v>
                </c:pt>
                <c:pt idx="2">
                  <c:v>116</c:v>
                </c:pt>
                <c:pt idx="3">
                  <c:v>94</c:v>
                </c:pt>
                <c:pt idx="4">
                  <c:v>142</c:v>
                </c:pt>
                <c:pt idx="5">
                  <c:v>100</c:v>
                </c:pt>
                <c:pt idx="6">
                  <c:v>98</c:v>
                </c:pt>
                <c:pt idx="7">
                  <c:v>69</c:v>
                </c:pt>
                <c:pt idx="8">
                  <c:v>67</c:v>
                </c:pt>
                <c:pt idx="9">
                  <c:v>87</c:v>
                </c:pt>
                <c:pt idx="10">
                  <c:v>64</c:v>
                </c:pt>
                <c:pt idx="11">
                  <c:v>63</c:v>
                </c:pt>
                <c:pt idx="12">
                  <c:v>91</c:v>
                </c:pt>
                <c:pt idx="13">
                  <c:v>70</c:v>
                </c:pt>
                <c:pt idx="14">
                  <c:v>62</c:v>
                </c:pt>
                <c:pt idx="15">
                  <c:v>82</c:v>
                </c:pt>
                <c:pt idx="16">
                  <c:v>131</c:v>
                </c:pt>
                <c:pt idx="17">
                  <c:v>121</c:v>
                </c:pt>
                <c:pt idx="18">
                  <c:v>90</c:v>
                </c:pt>
                <c:pt idx="19">
                  <c:v>83</c:v>
                </c:pt>
                <c:pt idx="20">
                  <c:v>98</c:v>
                </c:pt>
                <c:pt idx="21">
                  <c:v>66</c:v>
                </c:pt>
                <c:pt idx="22">
                  <c:v>78</c:v>
                </c:pt>
                <c:pt idx="23">
                  <c:v>72</c:v>
                </c:pt>
                <c:pt idx="24">
                  <c:v>119</c:v>
                </c:pt>
                <c:pt idx="25">
                  <c:v>80</c:v>
                </c:pt>
                <c:pt idx="26">
                  <c:v>101</c:v>
                </c:pt>
                <c:pt idx="27">
                  <c:v>78</c:v>
                </c:pt>
                <c:pt idx="28">
                  <c:v>89</c:v>
                </c:pt>
                <c:pt idx="29">
                  <c:v>90</c:v>
                </c:pt>
                <c:pt idx="30">
                  <c:v>93</c:v>
                </c:pt>
                <c:pt idx="31">
                  <c:v>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'New Drug Approval'!$C$1</c:f>
              <c:strCache>
                <c:ptCount val="1"/>
                <c:pt idx="0">
                  <c:v>NME Approvals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numRef>
              <c:f>'New Drug Approval'!$A$2:$A$33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'New Drug Approval'!$C$2:$C$33</c:f>
              <c:numCache>
                <c:formatCode>General</c:formatCode>
                <c:ptCount val="32"/>
                <c:pt idx="0">
                  <c:v>12</c:v>
                </c:pt>
                <c:pt idx="1">
                  <c:v>27</c:v>
                </c:pt>
                <c:pt idx="2">
                  <c:v>28</c:v>
                </c:pt>
                <c:pt idx="3">
                  <c:v>14</c:v>
                </c:pt>
                <c:pt idx="4">
                  <c:v>22</c:v>
                </c:pt>
                <c:pt idx="5">
                  <c:v>30</c:v>
                </c:pt>
                <c:pt idx="6">
                  <c:v>20</c:v>
                </c:pt>
                <c:pt idx="7">
                  <c:v>21</c:v>
                </c:pt>
                <c:pt idx="8">
                  <c:v>21</c:v>
                </c:pt>
                <c:pt idx="9">
                  <c:v>22</c:v>
                </c:pt>
                <c:pt idx="10">
                  <c:v>23</c:v>
                </c:pt>
                <c:pt idx="11">
                  <c:v>30</c:v>
                </c:pt>
                <c:pt idx="12">
                  <c:v>26</c:v>
                </c:pt>
                <c:pt idx="13">
                  <c:v>25</c:v>
                </c:pt>
                <c:pt idx="14">
                  <c:v>22</c:v>
                </c:pt>
                <c:pt idx="15">
                  <c:v>28</c:v>
                </c:pt>
                <c:pt idx="16">
                  <c:v>53</c:v>
                </c:pt>
                <c:pt idx="17">
                  <c:v>39</c:v>
                </c:pt>
                <c:pt idx="18">
                  <c:v>30</c:v>
                </c:pt>
                <c:pt idx="19">
                  <c:v>35</c:v>
                </c:pt>
                <c:pt idx="20">
                  <c:v>27</c:v>
                </c:pt>
                <c:pt idx="21">
                  <c:v>24</c:v>
                </c:pt>
                <c:pt idx="22">
                  <c:v>17</c:v>
                </c:pt>
                <c:pt idx="23">
                  <c:v>21</c:v>
                </c:pt>
                <c:pt idx="24">
                  <c:v>36</c:v>
                </c:pt>
                <c:pt idx="25">
                  <c:v>20</c:v>
                </c:pt>
                <c:pt idx="26">
                  <c:v>22</c:v>
                </c:pt>
                <c:pt idx="27">
                  <c:v>18</c:v>
                </c:pt>
                <c:pt idx="28">
                  <c:v>24</c:v>
                </c:pt>
                <c:pt idx="29">
                  <c:v>26</c:v>
                </c:pt>
                <c:pt idx="30">
                  <c:v>21</c:v>
                </c:pt>
                <c:pt idx="31">
                  <c:v>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'New Drug Approval'!$D$1</c:f>
              <c:strCache>
                <c:ptCount val="1"/>
                <c:pt idx="0">
                  <c:v>NDA received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numRef>
              <c:f>'New Drug Approval'!$A$2:$A$33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'New Drug Approval'!$D$2:$D$33</c:f>
              <c:numCache>
                <c:formatCode>General</c:formatCode>
                <c:ptCount val="32"/>
                <c:pt idx="0">
                  <c:v>162</c:v>
                </c:pt>
                <c:pt idx="1">
                  <c:v>129</c:v>
                </c:pt>
                <c:pt idx="2">
                  <c:v>202</c:v>
                </c:pt>
                <c:pt idx="3">
                  <c:v>269</c:v>
                </c:pt>
                <c:pt idx="4">
                  <c:v>217</c:v>
                </c:pt>
                <c:pt idx="5">
                  <c:v>148</c:v>
                </c:pt>
                <c:pt idx="6">
                  <c:v>120</c:v>
                </c:pt>
                <c:pt idx="7">
                  <c:v>142</c:v>
                </c:pt>
                <c:pt idx="8">
                  <c:v>126</c:v>
                </c:pt>
                <c:pt idx="9">
                  <c:v>118</c:v>
                </c:pt>
                <c:pt idx="10">
                  <c:v>98</c:v>
                </c:pt>
                <c:pt idx="11">
                  <c:v>112</c:v>
                </c:pt>
                <c:pt idx="12">
                  <c:v>100</c:v>
                </c:pt>
                <c:pt idx="13">
                  <c:v>99</c:v>
                </c:pt>
                <c:pt idx="14">
                  <c:v>114</c:v>
                </c:pt>
                <c:pt idx="15">
                  <c:v>121</c:v>
                </c:pt>
                <c:pt idx="16">
                  <c:v>120</c:v>
                </c:pt>
                <c:pt idx="17">
                  <c:v>128</c:v>
                </c:pt>
                <c:pt idx="18">
                  <c:v>121</c:v>
                </c:pt>
                <c:pt idx="19">
                  <c:v>139</c:v>
                </c:pt>
                <c:pt idx="20">
                  <c:v>115</c:v>
                </c:pt>
                <c:pt idx="21">
                  <c:v>98</c:v>
                </c:pt>
                <c:pt idx="22">
                  <c:v>105</c:v>
                </c:pt>
                <c:pt idx="23">
                  <c:v>109</c:v>
                </c:pt>
                <c:pt idx="24">
                  <c:v>115</c:v>
                </c:pt>
                <c:pt idx="25">
                  <c:v>116</c:v>
                </c:pt>
                <c:pt idx="26">
                  <c:v>124</c:v>
                </c:pt>
                <c:pt idx="27">
                  <c:v>123</c:v>
                </c:pt>
                <c:pt idx="28">
                  <c:v>140</c:v>
                </c:pt>
                <c:pt idx="29">
                  <c:v>146</c:v>
                </c:pt>
                <c:pt idx="30">
                  <c:v>103</c:v>
                </c:pt>
                <c:pt idx="31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34528"/>
        <c:axId val="116936064"/>
      </c:lineChart>
      <c:catAx>
        <c:axId val="1169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6936064"/>
        <c:crosses val="autoZero"/>
        <c:auto val="1"/>
        <c:lblAlgn val="ctr"/>
        <c:lblOffset val="100"/>
        <c:noMultiLvlLbl val="0"/>
      </c:catAx>
      <c:valAx>
        <c:axId val="116936064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  <a:alpha val="46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9345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4129483814523"/>
          <c:y val="0.18705039730110209"/>
          <c:w val="0.76856824146981628"/>
          <c:h val="0.70905470323323716"/>
        </c:manualLayout>
      </c:layout>
      <c:barChart>
        <c:barDir val="col"/>
        <c:grouping val="clustered"/>
        <c:varyColors val="0"/>
        <c:ser>
          <c:idx val="0"/>
          <c:order val="0"/>
          <c:tx>
            <c:v>EU</c:v>
          </c:tx>
          <c:invertIfNegative val="0"/>
          <c:cat>
            <c:strRef>
              <c:f>'IP Industries'!$A$40:$A$42</c:f>
              <c:strCache>
                <c:ptCount val="3"/>
                <c:pt idx="0">
                  <c:v>Trademark</c:v>
                </c:pt>
                <c:pt idx="1">
                  <c:v>Patent</c:v>
                </c:pt>
                <c:pt idx="2">
                  <c:v>Copyright</c:v>
                </c:pt>
              </c:strCache>
            </c:strRef>
          </c:cat>
          <c:val>
            <c:numRef>
              <c:f>'IP Industries'!$B$40:$B$42</c:f>
              <c:numCache>
                <c:formatCode>_(* #,##0.0_);_(* \(#,##0.0\);_(* "-"??_);_(@_)</c:formatCode>
                <c:ptCount val="3"/>
                <c:pt idx="0">
                  <c:v>33.9</c:v>
                </c:pt>
                <c:pt idx="1">
                  <c:v>13.9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'IP Industries'!$A$40:$A$42</c:f>
              <c:strCache>
                <c:ptCount val="3"/>
                <c:pt idx="0">
                  <c:v>Trademark</c:v>
                </c:pt>
                <c:pt idx="1">
                  <c:v>Patent</c:v>
                </c:pt>
                <c:pt idx="2">
                  <c:v>Copyright</c:v>
                </c:pt>
              </c:strCache>
            </c:strRef>
          </c:cat>
          <c:val>
            <c:numRef>
              <c:f>'IP Industries'!$C$40:$C$42</c:f>
              <c:numCache>
                <c:formatCode>_(* #,##0.0_);_(* \(#,##0.0\);_(* "-"??_);_(@_)</c:formatCode>
                <c:ptCount val="3"/>
                <c:pt idx="0">
                  <c:v>30.8</c:v>
                </c:pt>
                <c:pt idx="1">
                  <c:v>5.3</c:v>
                </c:pt>
                <c:pt idx="2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60320"/>
        <c:axId val="87161856"/>
      </c:barChart>
      <c:catAx>
        <c:axId val="8716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7161856"/>
        <c:crosses val="autoZero"/>
        <c:auto val="1"/>
        <c:lblAlgn val="ctr"/>
        <c:lblOffset val="100"/>
        <c:noMultiLvlLbl val="0"/>
      </c:catAx>
      <c:valAx>
        <c:axId val="87161856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160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0.02857</cdr:x>
      <cdr:y>0</cdr:y>
    </cdr:from>
    <cdr:to>
      <cdr:x>0.98065</cdr:x>
      <cdr:y>0.14236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-381000"/>
          <a:ext cx="7617592" cy="846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dirty="0" smtClean="0"/>
            <a:t>Contribution to GDP </a:t>
          </a:r>
          <a:r>
            <a:rPr lang="en-US" sz="3200" baseline="0" dirty="0" smtClean="0"/>
            <a:t>in </a:t>
          </a:r>
          <a:r>
            <a:rPr lang="en-US" sz="3200" baseline="0" dirty="0"/>
            <a:t>Millions of Local Currency</a:t>
          </a:r>
          <a:endParaRPr lang="en-US" sz="3200" dirty="0"/>
        </a:p>
      </cdr:txBody>
    </cdr:sp>
  </cdr:relSizeAnchor>
  <cdr:relSizeAnchor xmlns:cdr="http://schemas.openxmlformats.org/drawingml/2006/chartDrawing">
    <cdr:from>
      <cdr:x>0.46903</cdr:x>
      <cdr:y>0.33333</cdr:y>
    </cdr:from>
    <cdr:to>
      <cdr:x>0.9823</cdr:x>
      <cdr:y>0.46914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38600" y="2057400"/>
          <a:ext cx="4419600" cy="838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C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US:  60 of 75 industries tallied are trademark-intensive (80%)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0.35398</cdr:x>
      <cdr:y>0.39506</cdr:y>
    </cdr:from>
    <cdr:to>
      <cdr:x>0.46903</cdr:x>
      <cdr:y>0.39506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>
          <a:off x="3048000" y="2438400"/>
          <a:ext cx="990601" cy="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0.37458</cdr:x>
      <cdr:y>0.03947</cdr:y>
    </cdr:from>
    <cdr:to>
      <cdr:x>0.98475</cdr:x>
      <cdr:y>0.47368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68040" y="228600"/>
          <a:ext cx="5486400" cy="25146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Top trademark industries by employment: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2400" dirty="0" smtClean="0"/>
            <a:t>Grocery Retail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2400" dirty="0" smtClean="0"/>
            <a:t>Depository Credit Intermediation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2400" dirty="0" smtClean="0"/>
            <a:t>Insurance Carriers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2400" dirty="0" smtClean="0"/>
            <a:t>Clothing Retail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2400" dirty="0" smtClean="0"/>
            <a:t>Residential Building Construction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0.31525</cdr:x>
      <cdr:y>0.21053</cdr:y>
    </cdr:from>
    <cdr:to>
      <cdr:x>0.37458</cdr:x>
      <cdr:y>0.21053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2834640" y="1219200"/>
          <a:ext cx="533434" cy="21"/>
        </a:xfrm>
        <a:prstGeom xmlns:a="http://schemas.openxmlformats.org/drawingml/2006/main" prst="straightConnector1">
          <a:avLst/>
        </a:prstGeom>
        <a:ln xmlns:a="http://schemas.openxmlformats.org/drawingml/2006/main" w="412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0.15179</cdr:x>
      <cdr:y>0.26389</cdr:y>
    </cdr:from>
    <cdr:to>
      <cdr:x>0.38393</cdr:x>
      <cdr:y>0.38889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1447800"/>
          <a:ext cx="1981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6% Ave. Change </a:t>
          </a:r>
          <a:br>
            <a:rPr lang="en-US" sz="1400" dirty="0" smtClean="0"/>
          </a:br>
          <a:r>
            <a:rPr lang="en-US" sz="1400" dirty="0" smtClean="0"/>
            <a:t>1980 to 1998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0.63393</cdr:x>
      <cdr:y>0.27778</cdr:y>
    </cdr:from>
    <cdr:to>
      <cdr:x>0.80357</cdr:x>
      <cdr:y>0.40278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10200" y="1524000"/>
          <a:ext cx="1447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6%  Ave</a:t>
          </a:r>
          <a:r>
            <a:rPr lang="en-US" sz="1400" dirty="0" smtClean="0"/>
            <a:t>. </a:t>
          </a:r>
          <a:r>
            <a:rPr lang="en-US" sz="1400" dirty="0" smtClean="0"/>
            <a:t>Change </a:t>
          </a:r>
          <a:br>
            <a:rPr lang="en-US" sz="1400" dirty="0" smtClean="0"/>
          </a:br>
          <a:r>
            <a:rPr lang="en-US" sz="1400" dirty="0" smtClean="0"/>
            <a:t>1999 </a:t>
          </a:r>
          <a:r>
            <a:rPr lang="en-US" sz="1400" dirty="0" smtClean="0"/>
            <a:t>to </a:t>
          </a:r>
          <a:r>
            <a:rPr lang="en-US" sz="1400" dirty="0" smtClean="0"/>
            <a:t>2006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0.80357</cdr:x>
      <cdr:y>0.09722</cdr:y>
    </cdr:from>
    <cdr:to>
      <cdr:x>0.80357</cdr:x>
      <cdr:y>0.86111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6858000" y="533400"/>
          <a:ext cx="0" cy="419100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0.45313</cdr:x>
      <cdr:y>0.16667</cdr:y>
    </cdr:from>
    <cdr:to>
      <cdr:x>0.45313</cdr:x>
      <cdr:y>0.87879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2209800" y="838200"/>
          <a:ext cx="0" cy="358140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0.40517</cdr:x>
      <cdr:y>0.03323</cdr:y>
    </cdr:from>
    <cdr:to>
      <cdr:x>0.40743</cdr:x>
      <cdr:y>0.87387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581400" y="183356"/>
          <a:ext cx="19937" cy="463811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0.41379</cdr:x>
      <cdr:y>0.03323</cdr:y>
    </cdr:from>
    <cdr:to>
      <cdr:x>0.91307</cdr:x>
      <cdr:y>0.10337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57600" y="183356"/>
          <a:ext cx="4413235" cy="386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Patent</a:t>
          </a:r>
          <a:r>
            <a:rPr lang="en-US" sz="2400" baseline="0" dirty="0"/>
            <a:t> term increases  to 20 years</a:t>
          </a:r>
          <a:endParaRPr lang="en-US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0.04762</cdr:y>
    </cdr:from>
    <cdr:to>
      <cdr:x>0.98563</cdr:x>
      <cdr:y>0.14653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0" y="304800"/>
          <a:ext cx="8712200" cy="63311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200" dirty="0"/>
            <a:t>Value Added as % Total GDP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4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5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4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4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5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4A12-E92A-4280-9F0F-592ABD3F4E7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6F1D-6D78-4C58-8C2B-D53AAFA9E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7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Preserving Policy Space for the Evolution of Intellectual Property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Mike Palmedo</a:t>
            </a:r>
            <a:br>
              <a:rPr lang="en-US" dirty="0" smtClean="0"/>
            </a:br>
            <a:r>
              <a:rPr lang="en-US" dirty="0" smtClean="0"/>
              <a:t>American University</a:t>
            </a:r>
          </a:p>
          <a:p>
            <a:r>
              <a:rPr lang="en-US" sz="2400" dirty="0" smtClean="0"/>
              <a:t>May 19, 2014 | TTIP Stakeholder Presentation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86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More of my blogs and such on intellectual property and trade are at infojustice.org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presentation is at infojustice.org/palmedo05212014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9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UNDER HERE IS SCRATCH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464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767456"/>
              </p:ext>
            </p:extLst>
          </p:nvPr>
        </p:nvGraphicFramePr>
        <p:xfrm>
          <a:off x="152400" y="76200"/>
          <a:ext cx="88392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4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417714"/>
              </p:ext>
            </p:extLst>
          </p:nvPr>
        </p:nvGraphicFramePr>
        <p:xfrm>
          <a:off x="0" y="1524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1043522"/>
            <a:ext cx="4419600" cy="830997"/>
          </a:xfrm>
          <a:prstGeom prst="rect">
            <a:avLst/>
          </a:prstGeom>
          <a:noFill/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EU:  277 or 321 industries tallied are trademark-intensive (86%)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6" idx="1"/>
          </p:cNvCxnSpPr>
          <p:nvPr/>
        </p:nvCxnSpPr>
        <p:spPr>
          <a:xfrm flipH="1">
            <a:off x="2514600" y="1459021"/>
            <a:ext cx="1752600" cy="7507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6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883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Employment in Core IP </a:t>
            </a:r>
            <a:r>
              <a:rPr lang="en-US" sz="3200" dirty="0" smtClean="0"/>
              <a:t>Industries (thousands) </a:t>
            </a:r>
            <a:r>
              <a:rPr lang="en-US" sz="3200" dirty="0" smtClean="0"/>
              <a:t>– U.S.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438682"/>
              </p:ext>
            </p:extLst>
          </p:nvPr>
        </p:nvGraphicFramePr>
        <p:xfrm>
          <a:off x="137160" y="914400"/>
          <a:ext cx="8991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8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1742" y="152400"/>
            <a:ext cx="8839200" cy="722864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Many “Copyright Intensive” Firms Rely on Limitations to Copyright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5900" y="2653862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5151</a:t>
            </a:r>
          </a:p>
          <a:p>
            <a:r>
              <a:rPr lang="en-US" sz="2400" dirty="0"/>
              <a:t>5152</a:t>
            </a:r>
          </a:p>
          <a:p>
            <a:r>
              <a:rPr lang="en-US" sz="2400" dirty="0" smtClean="0"/>
              <a:t>5418</a:t>
            </a:r>
            <a:endParaRPr lang="en-US" sz="2400" dirty="0"/>
          </a:p>
          <a:p>
            <a:r>
              <a:rPr lang="en-US" sz="2400" dirty="0"/>
              <a:t>5419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1492" y="2133600"/>
            <a:ext cx="121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333315</a:t>
            </a:r>
          </a:p>
          <a:p>
            <a:r>
              <a:rPr lang="en-US" sz="2400" dirty="0"/>
              <a:t>3341</a:t>
            </a:r>
          </a:p>
          <a:p>
            <a:r>
              <a:rPr lang="en-US" sz="2400" dirty="0"/>
              <a:t>3343</a:t>
            </a:r>
          </a:p>
          <a:p>
            <a:r>
              <a:rPr lang="en-US" sz="2400" dirty="0"/>
              <a:t>334413</a:t>
            </a:r>
          </a:p>
          <a:p>
            <a:r>
              <a:rPr lang="en-US" sz="2400" dirty="0"/>
              <a:t>3346</a:t>
            </a:r>
          </a:p>
          <a:p>
            <a:r>
              <a:rPr lang="en-US" sz="2400" dirty="0"/>
              <a:t>454111</a:t>
            </a:r>
          </a:p>
          <a:p>
            <a:r>
              <a:rPr lang="en-US" sz="2400" dirty="0"/>
              <a:t>454112</a:t>
            </a:r>
          </a:p>
          <a:p>
            <a:r>
              <a:rPr lang="en-US" sz="2400" dirty="0" smtClean="0"/>
              <a:t>5182</a:t>
            </a:r>
          </a:p>
          <a:p>
            <a:r>
              <a:rPr lang="en-US" sz="2400" dirty="0"/>
              <a:t>5231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90692" y="2133600"/>
            <a:ext cx="1237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5239</a:t>
            </a:r>
            <a:endParaRPr lang="en-US" sz="2400" dirty="0"/>
          </a:p>
          <a:p>
            <a:r>
              <a:rPr lang="en-US" sz="2400" dirty="0"/>
              <a:t>5241</a:t>
            </a:r>
          </a:p>
          <a:p>
            <a:r>
              <a:rPr lang="en-US" sz="2400" dirty="0"/>
              <a:t>5259</a:t>
            </a:r>
          </a:p>
          <a:p>
            <a:r>
              <a:rPr lang="en-US" sz="2400" dirty="0"/>
              <a:t>53223</a:t>
            </a:r>
          </a:p>
          <a:p>
            <a:r>
              <a:rPr lang="en-US" sz="2400" dirty="0"/>
              <a:t>5411</a:t>
            </a:r>
          </a:p>
          <a:p>
            <a:r>
              <a:rPr lang="en-US" sz="2400" dirty="0"/>
              <a:t>5413</a:t>
            </a:r>
          </a:p>
          <a:p>
            <a:r>
              <a:rPr lang="en-US" sz="2400" dirty="0"/>
              <a:t>5417</a:t>
            </a:r>
          </a:p>
          <a:p>
            <a:r>
              <a:rPr lang="en-US" sz="2400" dirty="0"/>
              <a:t>811212</a:t>
            </a:r>
          </a:p>
          <a:p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533400" y="1524000"/>
            <a:ext cx="5201307" cy="4572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34053" y="1524000"/>
            <a:ext cx="5466693" cy="4572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3621" y="2160927"/>
            <a:ext cx="129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5111*</a:t>
            </a:r>
          </a:p>
          <a:p>
            <a:r>
              <a:rPr lang="en-US" sz="2400" dirty="0"/>
              <a:t>5112</a:t>
            </a:r>
          </a:p>
          <a:p>
            <a:r>
              <a:rPr lang="en-US" sz="2400" dirty="0"/>
              <a:t>5121</a:t>
            </a:r>
          </a:p>
          <a:p>
            <a:r>
              <a:rPr lang="en-US" sz="2400" dirty="0"/>
              <a:t>5122</a:t>
            </a:r>
          </a:p>
          <a:p>
            <a:r>
              <a:rPr lang="en-US" sz="2400" dirty="0"/>
              <a:t>5191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 smtClean="0"/>
              <a:t>5414*</a:t>
            </a:r>
          </a:p>
          <a:p>
            <a:r>
              <a:rPr lang="en-US" sz="2400" dirty="0" smtClean="0"/>
              <a:t>5415</a:t>
            </a:r>
            <a:endParaRPr lang="en-US" sz="2400" dirty="0" smtClean="0"/>
          </a:p>
          <a:p>
            <a:r>
              <a:rPr lang="en-US" sz="2400" dirty="0" smtClean="0"/>
              <a:t>7111</a:t>
            </a:r>
            <a:endParaRPr lang="en-US" sz="2400" dirty="0"/>
          </a:p>
          <a:p>
            <a:r>
              <a:rPr lang="en-US" sz="2400" dirty="0"/>
              <a:t>7115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1452" y="1128155"/>
            <a:ext cx="4037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“Copy</a:t>
            </a:r>
            <a:r>
              <a:rPr lang="en-US" sz="2400" dirty="0" smtClean="0"/>
              <a:t>right” industries</a:t>
            </a:r>
          </a:p>
          <a:p>
            <a:r>
              <a:rPr lang="en-US" sz="2400" dirty="0" smtClean="0"/>
              <a:t>(Commerce)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1492" y="1128155"/>
            <a:ext cx="337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“Fair use” industries</a:t>
            </a:r>
            <a:endParaRPr lang="en-US" sz="2400" dirty="0"/>
          </a:p>
          <a:p>
            <a:pPr algn="r"/>
            <a:r>
              <a:rPr lang="en-US" sz="2400" dirty="0" smtClean="0"/>
              <a:t>(CCIA)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6344307"/>
            <a:ext cx="73138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  Indicates inexact (not four-digit to four-digit) match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219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200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These studies do </a:t>
            </a:r>
            <a:r>
              <a:rPr lang="en-US" i="1" u="sng" dirty="0"/>
              <a:t>not</a:t>
            </a:r>
            <a:r>
              <a:rPr lang="en-US" dirty="0"/>
              <a:t> demonstrate that ever-higher levels of IPR protection are associated with outcomes any different than TRIPS-level IPR protections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"/>
            <a:ext cx="8991600" cy="74676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New &amp; Reissued Books in the U.S. (ISBNs)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005484"/>
              </p:ext>
            </p:extLst>
          </p:nvPr>
        </p:nvGraphicFramePr>
        <p:xfrm>
          <a:off x="381000" y="10668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600200"/>
            <a:ext cx="553998" cy="3733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dirty="0" smtClean="0"/>
              <a:t>Millions  of  ISBNs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562600" y="1600200"/>
            <a:ext cx="0" cy="419100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0800" y="1002267"/>
            <a:ext cx="2971800" cy="369332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Copyright Term Extension Act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863768"/>
            <a:ext cx="2286000" cy="646331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 firms drive self-publishing boom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SBNs Issued in 19 Latin American Countries, 2000-2011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59226"/>
              </p:ext>
            </p:extLst>
          </p:nvPr>
        </p:nvGraphicFramePr>
        <p:xfrm>
          <a:off x="0" y="1524000"/>
          <a:ext cx="457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259276"/>
              </p:ext>
            </p:extLst>
          </p:nvPr>
        </p:nvGraphicFramePr>
        <p:xfrm>
          <a:off x="4343400" y="1600200"/>
          <a:ext cx="487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2057400" y="2362200"/>
            <a:ext cx="0" cy="35814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2667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Copyright Law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8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Drug Approvals and Applications, 1980-2011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201281"/>
              </p:ext>
            </p:extLst>
          </p:nvPr>
        </p:nvGraphicFramePr>
        <p:xfrm>
          <a:off x="152400" y="1188244"/>
          <a:ext cx="8839199" cy="551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4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Studies using different empirical approaches to study the effect of IPRs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Paul </a:t>
            </a:r>
            <a:r>
              <a:rPr lang="en-US" sz="2400" dirty="0" smtClean="0"/>
              <a:t>Heald</a:t>
            </a:r>
            <a:r>
              <a:rPr lang="en-US" sz="2400" dirty="0" smtClean="0"/>
              <a:t>. </a:t>
            </a:r>
            <a:r>
              <a:rPr lang="en-US" sz="2400" i="1" dirty="0" smtClean="0"/>
              <a:t>Copyright Keeps Works Disappeared </a:t>
            </a:r>
          </a:p>
          <a:p>
            <a:pPr lvl="1"/>
            <a:r>
              <a:rPr lang="en-US" sz="2000" dirty="0" smtClean="0"/>
              <a:t>For older books, “copyright status correlates highly with absence from the Amazon shelf.” Books from the 1880s more likely to be available than books from the 1980s.</a:t>
            </a:r>
          </a:p>
          <a:p>
            <a:r>
              <a:rPr lang="en-US" sz="2400" dirty="0" smtClean="0"/>
              <a:t>Josh Lerner </a:t>
            </a:r>
            <a:r>
              <a:rPr lang="en-US" sz="2400" i="1" dirty="0"/>
              <a:t>The Impact of Copyright Policy Changes on Venture Capital Investment in Cloud Computing </a:t>
            </a:r>
            <a:r>
              <a:rPr lang="en-US" sz="2400" i="1" dirty="0" smtClean="0"/>
              <a:t>Companies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i="1" dirty="0" smtClean="0"/>
              <a:t>Cartoon Network v. Cablevision</a:t>
            </a:r>
            <a:r>
              <a:rPr lang="en-US" sz="2000" dirty="0" smtClean="0"/>
              <a:t>, which resolved legal uncertainty around cloud computing, led to a big uptick of venture capital.</a:t>
            </a:r>
          </a:p>
          <a:p>
            <a:r>
              <a:rPr lang="en-US" sz="2400" dirty="0" smtClean="0"/>
              <a:t>National Academy of Sciences. </a:t>
            </a:r>
            <a:r>
              <a:rPr lang="en-US" sz="2400" i="1" dirty="0" smtClean="0"/>
              <a:t>Copyright in the Digital Era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000" dirty="0" smtClean="0"/>
              <a:t>Difficult to discern the effect of copyright policy on overall social welfare, due to factors such as a lack of data and the difficulty in showing causality.  Some sectors (digital music) have received far more attention than others.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402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Preserving Policy Space for the Evolution of Intellectual Property Law</vt:lpstr>
      <vt:lpstr>PowerPoint Presentation</vt:lpstr>
      <vt:lpstr>Employment in Core IP Industries (thousands) – U.S.</vt:lpstr>
      <vt:lpstr>Many “Copyright Intensive” Firms Rely on Limitations to Copyright</vt:lpstr>
      <vt:lpstr>These studies do not demonstrate that ever-higher levels of IPR protection are associated with outcomes any different than TRIPS-level IPR protections</vt:lpstr>
      <vt:lpstr>New &amp; Reissued Books in the U.S. (ISBNs)</vt:lpstr>
      <vt:lpstr>ISBNs Issued in 19 Latin American Countries, 2000-2011</vt:lpstr>
      <vt:lpstr>New Drug Approvals and Applications, 1980-2011</vt:lpstr>
      <vt:lpstr>Studies using different empirical approaches to study the effect of IPRs</vt:lpstr>
      <vt:lpstr>Thanks! </vt:lpstr>
      <vt:lpstr>PowerPoint Presentation</vt:lpstr>
      <vt:lpstr>PowerPoint Presentation</vt:lpstr>
    </vt:vector>
  </TitlesOfParts>
  <Company>Washington College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Palmedo</dc:creator>
  <cp:lastModifiedBy>Mike Palmedo</cp:lastModifiedBy>
  <cp:revision>26</cp:revision>
  <dcterms:created xsi:type="dcterms:W3CDTF">2014-05-19T20:05:36Z</dcterms:created>
  <dcterms:modified xsi:type="dcterms:W3CDTF">2014-05-21T14:33:43Z</dcterms:modified>
</cp:coreProperties>
</file>